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86" r:id="rId2"/>
    <p:sldMasterId id="2147483741" r:id="rId3"/>
    <p:sldMasterId id="2147483755" r:id="rId4"/>
    <p:sldMasterId id="2147483793" r:id="rId5"/>
    <p:sldMasterId id="2147483805" r:id="rId6"/>
  </p:sldMasterIdLst>
  <p:notesMasterIdLst>
    <p:notesMasterId r:id="rId33"/>
  </p:notesMasterIdLst>
  <p:handoutMasterIdLst>
    <p:handoutMasterId r:id="rId34"/>
  </p:handoutMasterIdLst>
  <p:sldIdLst>
    <p:sldId id="1347" r:id="rId7"/>
    <p:sldId id="1400" r:id="rId8"/>
    <p:sldId id="1392" r:id="rId9"/>
    <p:sldId id="1394" r:id="rId10"/>
    <p:sldId id="1393" r:id="rId11"/>
    <p:sldId id="1395" r:id="rId12"/>
    <p:sldId id="1396" r:id="rId13"/>
    <p:sldId id="1397" r:id="rId14"/>
    <p:sldId id="1398" r:id="rId15"/>
    <p:sldId id="1417" r:id="rId16"/>
    <p:sldId id="1405" r:id="rId17"/>
    <p:sldId id="1407" r:id="rId18"/>
    <p:sldId id="1402" r:id="rId19"/>
    <p:sldId id="1403" r:id="rId20"/>
    <p:sldId id="1418" r:id="rId21"/>
    <p:sldId id="1409" r:id="rId22"/>
    <p:sldId id="1406" r:id="rId23"/>
    <p:sldId id="1408" r:id="rId24"/>
    <p:sldId id="1410" r:id="rId25"/>
    <p:sldId id="1415" r:id="rId26"/>
    <p:sldId id="1404" r:id="rId27"/>
    <p:sldId id="1412" r:id="rId28"/>
    <p:sldId id="1416" r:id="rId29"/>
    <p:sldId id="1419" r:id="rId30"/>
    <p:sldId id="1198" r:id="rId31"/>
    <p:sldId id="1199" r:id="rId32"/>
  </p:sldIdLst>
  <p:sldSz cx="9144000" cy="6858000" type="screen4x3"/>
  <p:notesSz cx="7053263" cy="9309100"/>
  <p:custShowLst>
    <p:custShow name="Custom Show 1" id="0">
      <p:sldLst/>
    </p:custShow>
  </p:custShowLst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chemeClr val="tx2"/>
      </a:buClr>
      <a:buChar char="•"/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chemeClr val="tx2"/>
      </a:buClr>
      <a:buChar char="•"/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chemeClr val="tx2"/>
      </a:buClr>
      <a:buChar char="•"/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chemeClr val="tx2"/>
      </a:buClr>
      <a:buChar char="•"/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chemeClr val="tx2"/>
      </a:buClr>
      <a:buChar char="•"/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60CE4"/>
    <a:srgbClr val="FFFFFF"/>
    <a:srgbClr val="3366FF"/>
    <a:srgbClr val="FFCC00"/>
    <a:srgbClr val="FF6600"/>
    <a:srgbClr val="FF9966"/>
    <a:srgbClr val="FF5050"/>
    <a:srgbClr val="CCE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9781" autoAdjust="0"/>
  </p:normalViewPr>
  <p:slideViewPr>
    <p:cSldViewPr>
      <p:cViewPr varScale="1">
        <p:scale>
          <a:sx n="110" d="100"/>
          <a:sy n="110" d="100"/>
        </p:scale>
        <p:origin x="160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80"/>
    </p:cViewPr>
  </p:sorterViewPr>
  <p:notesViewPr>
    <p:cSldViewPr>
      <p:cViewPr varScale="1">
        <p:scale>
          <a:sx n="51" d="100"/>
          <a:sy n="51" d="100"/>
        </p:scale>
        <p:origin x="-1878" y="-90"/>
      </p:cViewPr>
      <p:guideLst>
        <p:guide orient="horz" pos="2932"/>
        <p:guide pos="22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6639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27" tIns="45414" rIns="90827" bIns="45414" numCol="1" anchor="t" anchorCtr="0" compatLnSpc="1">
            <a:prstTxWarp prst="textNoShape">
              <a:avLst/>
            </a:prstTxWarp>
          </a:bodyPr>
          <a:lstStyle>
            <a:lvl1pPr algn="l" defTabSz="90805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en-GB" alt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6624" y="0"/>
            <a:ext cx="3056639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27" tIns="45414" rIns="90827" bIns="45414" numCol="1" anchor="t" anchorCtr="0" compatLnSpc="1">
            <a:prstTxWarp prst="textNoShape">
              <a:avLst/>
            </a:prstTxWarp>
          </a:bodyPr>
          <a:lstStyle>
            <a:lvl1pPr algn="r" defTabSz="90805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en-GB" alt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6"/>
            <a:ext cx="3056639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27" tIns="45414" rIns="90827" bIns="45414" numCol="1" anchor="b" anchorCtr="0" compatLnSpc="1">
            <a:prstTxWarp prst="textNoShape">
              <a:avLst/>
            </a:prstTxWarp>
          </a:bodyPr>
          <a:lstStyle>
            <a:lvl1pPr algn="l" defTabSz="90805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en-GB" alt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6624" y="8843646"/>
            <a:ext cx="3056639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27" tIns="45414" rIns="90827" bIns="45414" numCol="1" anchor="b" anchorCtr="0" compatLnSpc="1">
            <a:prstTxWarp prst="textNoShape">
              <a:avLst/>
            </a:prstTxWarp>
          </a:bodyPr>
          <a:lstStyle>
            <a:lvl1pPr algn="r" defTabSz="90805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F07E20BD-C82F-44CF-A7DE-26470778AB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5230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6639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27" tIns="45414" rIns="90827" bIns="45414" numCol="1" anchor="t" anchorCtr="0" compatLnSpc="1">
            <a:prstTxWarp prst="textNoShape">
              <a:avLst/>
            </a:prstTxWarp>
          </a:bodyPr>
          <a:lstStyle>
            <a:lvl1pPr algn="l" defTabSz="90805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en-GB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6624" y="0"/>
            <a:ext cx="3056639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27" tIns="45414" rIns="90827" bIns="45414" numCol="1" anchor="t" anchorCtr="0" compatLnSpc="1">
            <a:prstTxWarp prst="textNoShape">
              <a:avLst/>
            </a:prstTxWarp>
          </a:bodyPr>
          <a:lstStyle>
            <a:lvl1pPr algn="r" defTabSz="90805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en-GB" alt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96913"/>
            <a:ext cx="4657725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9984" y="4421070"/>
            <a:ext cx="5173295" cy="419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27" tIns="45414" rIns="90827" bIns="45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6"/>
            <a:ext cx="3056639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27" tIns="45414" rIns="90827" bIns="45414" numCol="1" anchor="b" anchorCtr="0" compatLnSpc="1">
            <a:prstTxWarp prst="textNoShape">
              <a:avLst/>
            </a:prstTxWarp>
          </a:bodyPr>
          <a:lstStyle>
            <a:lvl1pPr algn="l" defTabSz="90805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en-GB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6624" y="8843646"/>
            <a:ext cx="3056639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27" tIns="45414" rIns="90827" bIns="45414" numCol="1" anchor="b" anchorCtr="0" compatLnSpc="1">
            <a:prstTxWarp prst="textNoShape">
              <a:avLst/>
            </a:prstTxWarp>
          </a:bodyPr>
          <a:lstStyle>
            <a:lvl1pPr algn="r" defTabSz="90805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35810FC-E8ED-42E4-B95E-CBC46CA3F2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99197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5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189AA-2BB5-4566-AEC1-B75812B0D17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8975"/>
            <a:ext cx="4594225" cy="3444875"/>
          </a:xfrm>
          <a:ln/>
        </p:spPr>
      </p:sp>
      <p:sp>
        <p:nvSpPr>
          <p:cNvPr id="218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90" y="4363965"/>
            <a:ext cx="5027483" cy="413358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213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43A46-1264-4DF3-97DE-591D6889F875}" type="slidenum">
              <a:rPr lang="en-GB" altLang="en-US">
                <a:solidFill>
                  <a:srgbClr val="000000"/>
                </a:solidFill>
              </a:rPr>
              <a:pPr/>
              <a:t>26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38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451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5343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7470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115888"/>
            <a:ext cx="1960562" cy="5618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115888"/>
            <a:ext cx="5730875" cy="5618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4038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3027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5331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426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205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973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5974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5588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908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76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2903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9432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33375"/>
            <a:ext cx="1943100" cy="57626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5678487" cy="57626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5034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9436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253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9436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511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8590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0746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3565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3414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3414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075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206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614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9794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9203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6258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083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5503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115888"/>
            <a:ext cx="1960562" cy="5618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115888"/>
            <a:ext cx="5730875" cy="5618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1589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8651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5650" y="1341438"/>
            <a:ext cx="7772400" cy="4392612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9436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9925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8651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3414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3414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9436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0216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3577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795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3414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3414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2354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2307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3414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3414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1477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7201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5782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1820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6107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0183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113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115888"/>
            <a:ext cx="1960562" cy="5618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115888"/>
            <a:ext cx="5730875" cy="5618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3414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962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2829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653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404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3414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3414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1299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8264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7340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7648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9279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530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7128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115888"/>
            <a:ext cx="1960562" cy="5618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115888"/>
            <a:ext cx="5730875" cy="5618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500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6882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3861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7943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72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5573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57338"/>
            <a:ext cx="38100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0432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9621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7850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2925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6840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9602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34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6252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115888"/>
            <a:ext cx="1943100" cy="58340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115888"/>
            <a:ext cx="5676900" cy="58340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1047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399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813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15888"/>
            <a:ext cx="77724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341438"/>
            <a:ext cx="77724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>
                <a:solidFill>
                  <a:srgbClr val="FF5050"/>
                </a:solidFill>
              </a:defRPr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3333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>
                <a:solidFill>
                  <a:srgbClr val="FF5050"/>
                </a:solidFill>
              </a:defRPr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9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15888"/>
            <a:ext cx="77724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341438"/>
            <a:ext cx="77724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>
                <a:solidFill>
                  <a:srgbClr val="FF5050"/>
                </a:solidFill>
              </a:defRPr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15888"/>
            <a:ext cx="77724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341438"/>
            <a:ext cx="77724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smtClean="0">
                <a:solidFill>
                  <a:srgbClr val="FF505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7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15888"/>
            <a:ext cx="77724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341438"/>
            <a:ext cx="77724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>
                <a:solidFill>
                  <a:srgbClr val="FF5050"/>
                </a:solidFill>
              </a:defRPr>
            </a:lvl1pPr>
          </a:lstStyle>
          <a:p>
            <a:pPr algn="ctr"/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0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158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557338"/>
            <a:ext cx="77724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>
                <a:solidFill>
                  <a:srgbClr val="FF5050"/>
                </a:solidFill>
              </a:defRPr>
            </a:lvl1pPr>
          </a:lstStyle>
          <a:p>
            <a:r>
              <a:rPr lang="en-US" altLang="en-US"/>
              <a:t>Gurteen Knowledge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1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87724" y="260648"/>
            <a:ext cx="4968552" cy="151216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0" anchor="ctr"/>
          <a:lstStyle>
            <a:lvl1pPr>
              <a:spcBef>
                <a:spcPct val="0"/>
              </a:spcBef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0"/>
              </a:spcBef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0"/>
              </a:spcBef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0"/>
              </a:spcBef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0"/>
              </a:spcBef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lvl="0" eaLnBrk="1" fontAlgn="auto" hangingPunct="1">
              <a:spcAft>
                <a:spcPts val="0"/>
              </a:spcAft>
              <a:buClrTx/>
              <a:buNone/>
              <a:defRPr/>
            </a:pPr>
            <a:r>
              <a:rPr lang="en-US" sz="2400" dirty="0"/>
              <a:t>How do we avoid entrenched and entrained thinking?</a:t>
            </a:r>
          </a:p>
          <a:p>
            <a:pPr lvl="0" eaLnBrk="1" fontAlgn="auto" hangingPunct="1">
              <a:spcAft>
                <a:spcPts val="0"/>
              </a:spcAft>
              <a:buClrTx/>
              <a:buNone/>
              <a:defRPr/>
            </a:pPr>
            <a:endParaRPr kumimoji="0" lang="en-US" altLang="en-US" sz="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A Gurteen Knowledge Café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kern="0" dirty="0" err="1">
                <a:solidFill>
                  <a:srgbClr val="000000"/>
                </a:solidFill>
              </a:rPr>
              <a:t>NetIKX</a:t>
            </a:r>
            <a:r>
              <a:rPr kumimoji="0" lang="en-US" altLang="en-US" sz="1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London, March 2017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7384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5229200"/>
            <a:ext cx="3888432" cy="108012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Let’s run a Knowledge Café</a:t>
            </a:r>
          </a:p>
        </p:txBody>
      </p:sp>
    </p:spTree>
    <p:extLst>
      <p:ext uri="{BB962C8B-B14F-4D97-AF65-F5344CB8AC3E}">
        <p14:creationId xmlns:p14="http://schemas.microsoft.com/office/powerpoint/2010/main" val="26733293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988840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dirty="0"/>
              <a:t>How do we avoid [entrenched and] entrained thinking?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0072" y="5589240"/>
            <a:ext cx="3142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Credit: Conrad Taylor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3171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628800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/>
              <a:t>Some barriers to decision making and creative thinking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799692" y="3212976"/>
            <a:ext cx="5328592" cy="271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Cognitive biases are tendencies to think in certain ways that can lead to systematic deviations from a standard of rationality or good judgment</a:t>
            </a:r>
          </a:p>
          <a:p>
            <a:pPr>
              <a:buNone/>
            </a:pPr>
            <a:endParaRPr lang="en-US" sz="1800" dirty="0"/>
          </a:p>
          <a:p>
            <a:pPr marL="342900" indent="-342900"/>
            <a:r>
              <a:rPr lang="en-US" dirty="0"/>
              <a:t>over 200 of them listed on Wikipedia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42087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844824"/>
            <a:ext cx="7560840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dirty="0"/>
              <a:t>Entrained thinking is a conditioned response that occurs when people are blinded to new ways of thinking by the perspectives they acquired through past experience, training, and success.</a:t>
            </a:r>
          </a:p>
          <a:p>
            <a:pPr>
              <a:buNone/>
            </a:pPr>
            <a:endParaRPr lang="en-US" sz="1800" dirty="0"/>
          </a:p>
          <a:p>
            <a:pPr algn="r">
              <a:buNone/>
            </a:pPr>
            <a:r>
              <a:rPr lang="en-US" sz="1400" dirty="0"/>
              <a:t>Credit: Dave Snowden &amp; Mary Boone, A Leader’s Framework for Decision Making, </a:t>
            </a:r>
            <a:r>
              <a:rPr lang="en-US" sz="1400" i="1" dirty="0"/>
              <a:t>Harvard Business Review</a:t>
            </a:r>
            <a:r>
              <a:rPr lang="en-US" sz="1400" dirty="0"/>
              <a:t> in 2007  </a:t>
            </a:r>
            <a:endParaRPr lang="en-GB" sz="14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9552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E</a:t>
            </a:r>
            <a:r>
              <a:rPr lang="en-GB" altLang="en-US" sz="2800" b="1" dirty="0">
                <a:solidFill>
                  <a:srgbClr val="FF0000"/>
                </a:solidFill>
              </a:rPr>
              <a:t>ntrained Thinking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38903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132856"/>
            <a:ext cx="56166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200" dirty="0"/>
              <a:t>Entrenched thinking is the lack of desire or ability to accept new ideas – to venture outside the entrenchments.</a:t>
            </a:r>
            <a:endParaRPr lang="en-GB" sz="32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Entrenched Thinking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5716" y="4581128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 </a:t>
            </a:r>
            <a:r>
              <a:rPr lang="en-US" sz="2000" dirty="0"/>
              <a:t>We are not prepared to listen</a:t>
            </a:r>
          </a:p>
          <a:p>
            <a:pPr algn="l"/>
            <a:r>
              <a:rPr lang="en-US" sz="2000" dirty="0"/>
              <a:t> We are not prepared to discuss</a:t>
            </a:r>
          </a:p>
          <a:p>
            <a:pPr algn="l"/>
            <a:r>
              <a:rPr lang="en-US" sz="2000" dirty="0"/>
              <a:t> We know we are right!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3087842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43608" y="1998957"/>
            <a:ext cx="698477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dirty="0"/>
              <a:t>To “Speak truth to power” means speaking what you believe to be true to someone in authority who might take it as a criticism or be offended and who has the power to punish you in some way.</a:t>
            </a:r>
            <a:endParaRPr lang="en-US" sz="32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5576" y="404664"/>
            <a:ext cx="4608512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S</a:t>
            </a:r>
            <a:r>
              <a:rPr lang="en-GB" altLang="en-US" sz="2800" b="1" dirty="0">
                <a:solidFill>
                  <a:srgbClr val="FF0000"/>
                </a:solidFill>
              </a:rPr>
              <a:t>peaking truth to power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4293096"/>
            <a:ext cx="626469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/>
              <a:t>Other reasons people don't speak up</a:t>
            </a:r>
          </a:p>
          <a:p>
            <a:pPr>
              <a:buNone/>
            </a:pPr>
            <a:endParaRPr lang="en-GB" sz="1200" b="1" dirty="0"/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Deference to authority (cultural).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Criticism or ridicule (loss of face).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My opinion isn't valued.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Why bother? Nothing happens when I do.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06343653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07604" y="2144470"/>
            <a:ext cx="698477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3200" dirty="0"/>
              <a:t>The s</a:t>
            </a:r>
            <a:r>
              <a:rPr lang="en-US" sz="3200" i="1" dirty="0"/>
              <a:t>piral of silence</a:t>
            </a:r>
            <a:r>
              <a:rPr lang="en-US" sz="3200" dirty="0"/>
              <a:t> or </a:t>
            </a:r>
            <a:r>
              <a:rPr lang="en-US" sz="3200" i="1" dirty="0"/>
              <a:t>social silencing</a:t>
            </a:r>
            <a:r>
              <a:rPr lang="en-US" sz="3200" dirty="0"/>
              <a:t> is a phenomenon where people who think they hold a minority opinion don’t speak up for fear of social exclusion.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5576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Social Silencing</a:t>
            </a:r>
          </a:p>
        </p:txBody>
      </p:sp>
    </p:spTree>
    <p:extLst>
      <p:ext uri="{BB962C8B-B14F-4D97-AF65-F5344CB8AC3E}">
        <p14:creationId xmlns:p14="http://schemas.microsoft.com/office/powerpoint/2010/main" val="126624339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87624" y="1687048"/>
            <a:ext cx="698477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Groupthink is a psychological phenomenon that occurs within a group of people, in which the desire for harmony or conformity in the group results in an irrational or dysfunctional decision-making outcome.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Group members try to minimize conflict and reach a consensus decision without critical evaluation of alternative viewpoints, by actively suppressing dissenting viewpoints, and by isolating themselves from outside influences.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Credit: Wikipedia: Groupthink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7824" y="5517232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232323"/>
                </a:solidFill>
                <a:latin typeface="Libre Baskerville"/>
              </a:rPr>
              <a:t> </a:t>
            </a:r>
            <a:r>
              <a:rPr lang="en-US" altLang="en-US" sz="2000" dirty="0">
                <a:solidFill>
                  <a:srgbClr val="232323"/>
                </a:solidFill>
                <a:latin typeface="Libre Baskerville"/>
              </a:rPr>
              <a:t>General Patton once said that if everyone agrees then no one is thinking</a:t>
            </a:r>
            <a:r>
              <a:rPr lang="en-US" altLang="en-US" dirty="0">
                <a:solidFill>
                  <a:srgbClr val="232323"/>
                </a:solidFill>
                <a:latin typeface="Libre Baskerville"/>
              </a:rPr>
              <a:t>.</a:t>
            </a:r>
            <a:endParaRPr lang="en-US" altLang="en-US" sz="32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5576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Groupthink</a:t>
            </a:r>
          </a:p>
        </p:txBody>
      </p:sp>
    </p:spTree>
    <p:extLst>
      <p:ext uri="{BB962C8B-B14F-4D97-AF65-F5344CB8AC3E}">
        <p14:creationId xmlns:p14="http://schemas.microsoft.com/office/powerpoint/2010/main" val="23453585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15616" y="1290827"/>
            <a:ext cx="6984776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/>
              <a:t>Group polarization refers to the tendency for a group to make decisions that are more extreme than the initial inclination of its members.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These more extreme decisions are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towards greater risk if individuals’ initial tendencies are to be risky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and towards greater caution if individuals’ initial tendencies are to be cautious.</a:t>
            </a:r>
          </a:p>
          <a:p>
            <a:pPr>
              <a:buNone/>
            </a:pPr>
            <a:endParaRPr lang="en-US" dirty="0"/>
          </a:p>
          <a:p>
            <a:pPr algn="r">
              <a:buNone/>
            </a:pPr>
            <a:r>
              <a:rPr lang="en-US" sz="1800" dirty="0"/>
              <a:t>Credit: Wikipedia: Group Polarization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5576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Group polarization</a:t>
            </a:r>
          </a:p>
        </p:txBody>
      </p:sp>
    </p:spTree>
    <p:extLst>
      <p:ext uri="{BB962C8B-B14F-4D97-AF65-F5344CB8AC3E}">
        <p14:creationId xmlns:p14="http://schemas.microsoft.com/office/powerpoint/2010/main" val="15168021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15616" y="1916832"/>
            <a:ext cx="7092788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3200" dirty="0"/>
              <a:t>Facilitator bias is the personal, often unconscious bias by the facilitator of a meeting who may unwittingly influence the group in a particular direction or towards a specific outcome.</a:t>
            </a:r>
          </a:p>
          <a:p>
            <a:pPr>
              <a:buNone/>
            </a:pPr>
            <a:endParaRPr lang="en-US" dirty="0"/>
          </a:p>
          <a:p>
            <a:pPr algn="r">
              <a:buNone/>
            </a:pPr>
            <a:r>
              <a:rPr lang="en-US" sz="2000" dirty="0"/>
              <a:t>Credit: Wikipedia: Cognitive Bias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5576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F</a:t>
            </a:r>
            <a:r>
              <a:rPr lang="en-GB" altLang="en-US" sz="2800" b="1" dirty="0">
                <a:solidFill>
                  <a:srgbClr val="FF0000"/>
                </a:solidFill>
              </a:rPr>
              <a:t>acilitator Bias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7603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31521" y="3790119"/>
            <a:ext cx="4464050" cy="22101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must establish a personal connection with each other.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Connection before content.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Without relatedness, no work can occur.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Peter Block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26" y="1185989"/>
            <a:ext cx="4449434" cy="2315019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27784" y="285660"/>
            <a:ext cx="3888432" cy="57629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72000" rIns="91440" bIns="7200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3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Speed Conversation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3000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189925"/>
            <a:ext cx="3312368" cy="481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5007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5229200"/>
            <a:ext cx="3888432" cy="108012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Let’s pose some questions</a:t>
            </a:r>
          </a:p>
        </p:txBody>
      </p:sp>
    </p:spTree>
    <p:extLst>
      <p:ext uri="{BB962C8B-B14F-4D97-AF65-F5344CB8AC3E}">
        <p14:creationId xmlns:p14="http://schemas.microsoft.com/office/powerpoint/2010/main" val="150202192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704" y="1988840"/>
            <a:ext cx="7750575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/>
              <a:t>What factors in people’s backgrounds, and professional education, lead to them to having a ‘blinkered’ view of the range of available opinions and policy decisions, especially at work?</a:t>
            </a:r>
            <a:br>
              <a:rPr lang="en-US" dirty="0"/>
            </a:br>
            <a:endParaRPr lang="en-US" dirty="0"/>
          </a:p>
          <a:p>
            <a:pPr marL="342900" indent="-342900"/>
            <a:r>
              <a:rPr lang="en-US" dirty="0"/>
              <a:t>How might this be mitigated?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5576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Question 1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2266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700808"/>
            <a:ext cx="7344816" cy="350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342900" indent="-342900"/>
            <a:r>
              <a:rPr lang="en-US" sz="2000" dirty="0"/>
              <a:t> </a:t>
            </a:r>
            <a:r>
              <a:rPr lang="en-US" dirty="0"/>
              <a:t>When we meet together in groups to discuss and decide, what meeting dynamics get in the way of considering the broadest possible range of opinions and inputs?</a:t>
            </a:r>
            <a:br>
              <a:rPr lang="en-US" dirty="0"/>
            </a:br>
            <a:endParaRPr lang="en-US" dirty="0"/>
          </a:p>
          <a:p>
            <a:pPr marL="342900" indent="-342900"/>
            <a:r>
              <a:rPr lang="en-US" dirty="0"/>
              <a:t>How could we run such meetings differently and obtain better results?</a:t>
            </a:r>
          </a:p>
          <a:p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1560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Question 2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0822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268760"/>
            <a:ext cx="7750575" cy="515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factors in people’s backgrounds, and professional education, lead to them to having a blinkered view of the range of available opinions and policy decisions, especially at work?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might this be mitigated?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When we meet together in groups to discuss and decide, what meeting dynamics get in the way of considering the broadest possible range of opinions and inputs?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Could we run such meetings differently and obtain  better results?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are the first two questions forgetting to consider?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5576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Question 3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52199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43298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403648" y="4725144"/>
            <a:ext cx="633670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conversational-leadership.net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knowledge.cafe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5753381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www.knowledge.cafe</a:t>
            </a:r>
          </a:p>
        </p:txBody>
      </p:sp>
      <p:sp>
        <p:nvSpPr>
          <p:cNvPr id="2703363" name="Text Box 3"/>
          <p:cNvSpPr txBox="1">
            <a:spLocks noChangeArrowheads="1"/>
          </p:cNvSpPr>
          <p:nvPr/>
        </p:nvSpPr>
        <p:spPr bwMode="auto">
          <a:xfrm>
            <a:off x="2769394" y="5014704"/>
            <a:ext cx="3602037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David GURTEEN 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Gurteen Knowledge 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Fleet, England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endParaRPr lang="en-US" altLang="en-US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Tel:     +44 7774 178 650 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Email: david.gurteen@gurteen.com</a:t>
            </a:r>
          </a:p>
          <a:p>
            <a:pPr algn="l">
              <a:spcBef>
                <a:spcPct val="0"/>
              </a:spcBef>
              <a:buClrTx/>
              <a:buFontTx/>
              <a:buNone/>
            </a:pPr>
            <a:endParaRPr lang="en-US" altLang="en-US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921" y="973962"/>
            <a:ext cx="5244981" cy="37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9652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Licence</a:t>
            </a:r>
            <a:endParaRPr lang="en-US" altLang="en-US"/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816225"/>
          </a:xfrm>
        </p:spPr>
        <p:txBody>
          <a:bodyPr/>
          <a:lstStyle/>
          <a:p>
            <a:r>
              <a:rPr lang="en-GB" altLang="en-US" sz="2400"/>
              <a:t>You may use these slides under the following Creative Commons Licence</a:t>
            </a:r>
            <a:br>
              <a:rPr lang="en-GB" altLang="en-US" sz="2400"/>
            </a:br>
            <a:endParaRPr lang="en-US" altLang="en-US" sz="2400"/>
          </a:p>
          <a:p>
            <a:r>
              <a:rPr lang="en-US" altLang="en-US" sz="2400"/>
              <a:t>Attribution-Share Alike 2.0</a:t>
            </a:r>
            <a:br>
              <a:rPr lang="en-US" altLang="en-US" sz="2400"/>
            </a:br>
            <a:endParaRPr lang="en-US" altLang="en-US" sz="2400"/>
          </a:p>
          <a:p>
            <a:r>
              <a:rPr lang="en-GB" altLang="en-US" sz="2400">
                <a:hlinkClick r:id="rId3"/>
              </a:rPr>
              <a:t>http://creativecommons.org/licenses/by-sa/2.0/uk/</a:t>
            </a:r>
            <a:endParaRPr lang="en-GB" altLang="en-US" sz="2400"/>
          </a:p>
        </p:txBody>
      </p:sp>
      <p:pic>
        <p:nvPicPr>
          <p:cNvPr id="1380356" name="Picture 4" descr="cc88x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5157788"/>
            <a:ext cx="11176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21749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IMG8509-compres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136464" y="4941168"/>
            <a:ext cx="4947704" cy="1455167"/>
          </a:xfrm>
          <a:solidFill>
            <a:srgbClr val="FF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dirty="0"/>
              <a:t>Gurteen Knowledge Café</a:t>
            </a:r>
            <a:br>
              <a:rPr lang="en-GB" altLang="en-US" dirty="0"/>
            </a:br>
            <a:r>
              <a:rPr lang="en-GB" altLang="en-US" dirty="0"/>
              <a:t>Strand Palace Hotel </a:t>
            </a:r>
            <a:br>
              <a:rPr lang="en-GB" altLang="en-US" dirty="0"/>
            </a:br>
            <a:r>
              <a:rPr lang="en-GB" altLang="en-US" dirty="0"/>
              <a:t>Sept 2002</a:t>
            </a:r>
          </a:p>
        </p:txBody>
      </p:sp>
      <p:pic>
        <p:nvPicPr>
          <p:cNvPr id="13316" name="Picture 4" descr="2014-10-16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797152"/>
            <a:ext cx="23050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2941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75" y="1628800"/>
            <a:ext cx="7772400" cy="43926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altLang="en-US" sz="1800" dirty="0"/>
              <a:t>The purpose of the Café is to bring a group of people together to have a conversation on a topic of mutual interest</a:t>
            </a:r>
          </a:p>
          <a:p>
            <a:pPr>
              <a:lnSpc>
                <a:spcPct val="80000"/>
              </a:lnSpc>
            </a:pPr>
            <a:endParaRPr lang="en-GB" altLang="en-US" sz="1800" dirty="0"/>
          </a:p>
          <a:p>
            <a:pPr>
              <a:lnSpc>
                <a:spcPct val="80000"/>
              </a:lnSpc>
            </a:pPr>
            <a:r>
              <a:rPr lang="en-GB" altLang="en-US" sz="1800" dirty="0"/>
              <a:t>The aims include:</a:t>
            </a:r>
            <a:endParaRPr lang="en-GB" altLang="en-US" sz="1600" dirty="0"/>
          </a:p>
          <a:p>
            <a:pPr lvl="1">
              <a:lnSpc>
                <a:spcPct val="80000"/>
              </a:lnSpc>
            </a:pPr>
            <a:r>
              <a:rPr lang="en-GB" altLang="en-US" sz="1600" dirty="0"/>
              <a:t>learning from each other</a:t>
            </a:r>
          </a:p>
          <a:p>
            <a:pPr lvl="1">
              <a:lnSpc>
                <a:spcPct val="80000"/>
              </a:lnSpc>
            </a:pPr>
            <a:r>
              <a:rPr lang="en-GB" altLang="en-US" sz="1600" dirty="0"/>
              <a:t>sharing ideas and insights</a:t>
            </a:r>
          </a:p>
          <a:p>
            <a:pPr lvl="1">
              <a:lnSpc>
                <a:spcPct val="80000"/>
              </a:lnSpc>
            </a:pPr>
            <a:r>
              <a:rPr lang="en-GB" altLang="en-US" sz="1600" dirty="0"/>
              <a:t>gaining a deeper understanding</a:t>
            </a:r>
            <a:br>
              <a:rPr lang="en-GB" altLang="en-US" sz="1600" dirty="0"/>
            </a:br>
            <a:r>
              <a:rPr lang="en-GB" altLang="en-US" sz="1600" dirty="0"/>
              <a:t>of the topic &amp; the issues involved</a:t>
            </a:r>
          </a:p>
          <a:p>
            <a:pPr lvl="1">
              <a:lnSpc>
                <a:spcPct val="80000"/>
              </a:lnSpc>
            </a:pPr>
            <a:r>
              <a:rPr lang="en-GB" altLang="en-US" sz="1600" dirty="0"/>
              <a:t>and exploring possibilities</a:t>
            </a:r>
            <a:endParaRPr lang="en-GB" altLang="en-US" sz="1600" b="1" dirty="0"/>
          </a:p>
          <a:p>
            <a:pPr>
              <a:lnSpc>
                <a:spcPct val="80000"/>
              </a:lnSpc>
            </a:pPr>
            <a:endParaRPr lang="en-GB" altLang="en-US" sz="1800" dirty="0"/>
          </a:p>
          <a:p>
            <a:pPr>
              <a:lnSpc>
                <a:spcPct val="80000"/>
              </a:lnSpc>
            </a:pPr>
            <a:r>
              <a:rPr lang="en-GB" altLang="en-US" sz="1800" dirty="0"/>
              <a:t>It also helps:</a:t>
            </a:r>
          </a:p>
          <a:p>
            <a:pPr lvl="1">
              <a:lnSpc>
                <a:spcPct val="80000"/>
              </a:lnSpc>
            </a:pPr>
            <a:r>
              <a:rPr lang="en-GB" altLang="en-US" sz="1600" dirty="0"/>
              <a:t>connect people</a:t>
            </a:r>
          </a:p>
          <a:p>
            <a:pPr lvl="1">
              <a:lnSpc>
                <a:spcPct val="80000"/>
              </a:lnSpc>
            </a:pPr>
            <a:r>
              <a:rPr lang="en-GB" altLang="en-US" sz="1600" dirty="0"/>
              <a:t>improve inter-personal relationships</a:t>
            </a:r>
          </a:p>
          <a:p>
            <a:pPr lvl="1">
              <a:lnSpc>
                <a:spcPct val="80000"/>
              </a:lnSpc>
            </a:pPr>
            <a:r>
              <a:rPr lang="en-GB" altLang="en-US" sz="1600" dirty="0"/>
              <a:t>breaks down organisational silos</a:t>
            </a:r>
          </a:p>
          <a:p>
            <a:pPr lvl="1">
              <a:lnSpc>
                <a:spcPct val="80000"/>
              </a:lnSpc>
            </a:pPr>
            <a:r>
              <a:rPr lang="en-GB" altLang="en-US" sz="1600" dirty="0"/>
              <a:t>improves trust and engagement</a:t>
            </a:r>
          </a:p>
          <a:p>
            <a:pPr lvl="1">
              <a:lnSpc>
                <a:spcPct val="80000"/>
              </a:lnSpc>
            </a:pPr>
            <a:endParaRPr lang="en-GB" altLang="en-US" sz="1600" dirty="0"/>
          </a:p>
          <a:p>
            <a:pPr>
              <a:lnSpc>
                <a:spcPct val="80000"/>
              </a:lnSpc>
            </a:pPr>
            <a:r>
              <a:rPr lang="en-GB" altLang="en-US" sz="1800" dirty="0"/>
              <a:t>It is a social face to face process</a:t>
            </a:r>
          </a:p>
          <a:p>
            <a:pPr>
              <a:lnSpc>
                <a:spcPct val="80000"/>
              </a:lnSpc>
            </a:pPr>
            <a:endParaRPr lang="en-GB" altLang="en-US" sz="18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552" y="404664"/>
            <a:ext cx="5041255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Knowledge Café</a:t>
            </a:r>
          </a:p>
        </p:txBody>
      </p:sp>
    </p:spTree>
    <p:extLst>
      <p:ext uri="{BB962C8B-B14F-4D97-AF65-F5344CB8AC3E}">
        <p14:creationId xmlns:p14="http://schemas.microsoft.com/office/powerpoint/2010/main" val="117884599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772816"/>
            <a:ext cx="4897438" cy="41148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Run regular London Knowledge Cafes</a:t>
            </a:r>
            <a:endParaRPr lang="en-GB" altLang="en-US" dirty="0"/>
          </a:p>
          <a:p>
            <a:endParaRPr lang="en-GB" altLang="en-US" dirty="0"/>
          </a:p>
          <a:p>
            <a:r>
              <a:rPr lang="en-GB" altLang="en-US" dirty="0"/>
              <a:t>Run them all over the world</a:t>
            </a:r>
          </a:p>
          <a:p>
            <a:endParaRPr lang="en-GB" altLang="en-US" dirty="0"/>
          </a:p>
          <a:p>
            <a:r>
              <a:rPr lang="en-GB" altLang="en-US" dirty="0"/>
              <a:t>Interesting cultural issues</a:t>
            </a:r>
          </a:p>
          <a:p>
            <a:endParaRPr lang="en-GB" altLang="en-US" dirty="0"/>
          </a:p>
          <a:p>
            <a:r>
              <a:rPr lang="en-GB" altLang="en-US" dirty="0"/>
              <a:t>Format always works</a:t>
            </a:r>
          </a:p>
          <a:p>
            <a:endParaRPr lang="en-GB" altLang="en-US" dirty="0"/>
          </a:p>
          <a:p>
            <a:r>
              <a:rPr lang="en-GB" altLang="en-US" dirty="0"/>
              <a:t>People naturally love to talk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394150" y="287561"/>
            <a:ext cx="4537890" cy="7651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Global Knowledge Cafés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332656"/>
            <a:ext cx="3384823" cy="1584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0112" y="2249697"/>
            <a:ext cx="3376885" cy="36379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London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Knowledge Cafes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PwC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Deloittes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British Library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Cabinet Office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 Business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Innovation &amp; Skills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House of Commons Library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Westminster Business School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Cass Business School</a:t>
            </a:r>
          </a:p>
        </p:txBody>
      </p:sp>
    </p:spTree>
    <p:extLst>
      <p:ext uri="{BB962C8B-B14F-4D97-AF65-F5344CB8AC3E}">
        <p14:creationId xmlns:p14="http://schemas.microsoft.com/office/powerpoint/2010/main" val="28250335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628800"/>
            <a:ext cx="4248472" cy="43449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GB" altLang="en-US" sz="1600" dirty="0"/>
          </a:p>
          <a:p>
            <a:pPr>
              <a:lnSpc>
                <a:spcPct val="80000"/>
              </a:lnSpc>
            </a:pPr>
            <a:r>
              <a:rPr lang="en-GB" altLang="en-US" sz="1800" dirty="0"/>
              <a:t>Speaker makes short presentation</a:t>
            </a:r>
          </a:p>
          <a:p>
            <a:pPr>
              <a:lnSpc>
                <a:spcPct val="80000"/>
              </a:lnSpc>
            </a:pPr>
            <a:endParaRPr lang="en-GB" altLang="en-US" sz="1800" dirty="0"/>
          </a:p>
          <a:p>
            <a:pPr>
              <a:lnSpc>
                <a:spcPct val="80000"/>
              </a:lnSpc>
            </a:pPr>
            <a:r>
              <a:rPr lang="en-GB" altLang="en-US" sz="1800" dirty="0"/>
              <a:t>Poses a question</a:t>
            </a:r>
          </a:p>
          <a:p>
            <a:pPr>
              <a:lnSpc>
                <a:spcPct val="80000"/>
              </a:lnSpc>
            </a:pPr>
            <a:endParaRPr lang="en-GB" altLang="en-US" sz="1800" dirty="0"/>
          </a:p>
          <a:p>
            <a:pPr>
              <a:lnSpc>
                <a:spcPct val="80000"/>
              </a:lnSpc>
            </a:pPr>
            <a:r>
              <a:rPr lang="en-GB" altLang="en-US" sz="1800" dirty="0"/>
              <a:t>Small group conversations at tables</a:t>
            </a:r>
          </a:p>
          <a:p>
            <a:pPr>
              <a:lnSpc>
                <a:spcPct val="80000"/>
              </a:lnSpc>
            </a:pPr>
            <a:endParaRPr lang="en-GB" altLang="en-US" sz="1800" dirty="0"/>
          </a:p>
          <a:p>
            <a:pPr>
              <a:lnSpc>
                <a:spcPct val="80000"/>
              </a:lnSpc>
            </a:pPr>
            <a:r>
              <a:rPr lang="en-GB" altLang="en-US" sz="1800" dirty="0"/>
              <a:t>Three rounds of conversation</a:t>
            </a:r>
          </a:p>
          <a:p>
            <a:pPr>
              <a:lnSpc>
                <a:spcPct val="80000"/>
              </a:lnSpc>
            </a:pPr>
            <a:endParaRPr lang="en-GB" altLang="en-US" sz="1800" dirty="0"/>
          </a:p>
          <a:p>
            <a:pPr>
              <a:lnSpc>
                <a:spcPct val="80000"/>
              </a:lnSpc>
            </a:pPr>
            <a:r>
              <a:rPr lang="en-GB" altLang="en-US" sz="1800" dirty="0"/>
              <a:t>Whole group conversation in a circle</a:t>
            </a:r>
          </a:p>
          <a:p>
            <a:pPr marL="0" indent="0">
              <a:lnSpc>
                <a:spcPct val="80000"/>
              </a:lnSpc>
              <a:buNone/>
            </a:pPr>
            <a:endParaRPr lang="en-GB" altLang="en-US" sz="1800" dirty="0"/>
          </a:p>
          <a:p>
            <a:pPr>
              <a:lnSpc>
                <a:spcPct val="80000"/>
              </a:lnSpc>
            </a:pPr>
            <a:r>
              <a:rPr lang="en-GB" altLang="en-US" sz="1800" dirty="0"/>
              <a:t>Approx. two hours in total</a:t>
            </a:r>
          </a:p>
          <a:p>
            <a:pPr>
              <a:lnSpc>
                <a:spcPct val="80000"/>
              </a:lnSpc>
            </a:pPr>
            <a:endParaRPr lang="en-GB" altLang="en-US" sz="1600" dirty="0"/>
          </a:p>
        </p:txBody>
      </p:sp>
      <p:pic>
        <p:nvPicPr>
          <p:cNvPr id="16388" name="Picture 4" descr="IMG_07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087" y="3861048"/>
            <a:ext cx="3095625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knowledge-cafe-perfect-tables-compress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087" y="1269714"/>
            <a:ext cx="309721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5536" y="260648"/>
            <a:ext cx="5400600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Knowledge Café Process</a:t>
            </a:r>
          </a:p>
        </p:txBody>
      </p:sp>
    </p:spTree>
    <p:extLst>
      <p:ext uri="{BB962C8B-B14F-4D97-AF65-F5344CB8AC3E}">
        <p14:creationId xmlns:p14="http://schemas.microsoft.com/office/powerpoint/2010/main" val="116701841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48958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000" dirty="0"/>
              <a:t>Relaxed, open conversation</a:t>
            </a:r>
          </a:p>
          <a:p>
            <a:pPr>
              <a:lnSpc>
                <a:spcPct val="80000"/>
              </a:lnSpc>
            </a:pPr>
            <a:endParaRPr lang="en-GB" altLang="en-US" sz="2000" dirty="0"/>
          </a:p>
          <a:p>
            <a:pPr>
              <a:lnSpc>
                <a:spcPct val="80000"/>
              </a:lnSpc>
            </a:pPr>
            <a:r>
              <a:rPr lang="en-GB" altLang="en-US" sz="2000" dirty="0"/>
              <a:t>Dialogue, not debate</a:t>
            </a:r>
            <a:br>
              <a:rPr lang="en-GB" altLang="en-US" sz="2000" dirty="0"/>
            </a:br>
            <a:endParaRPr lang="en-GB" altLang="en-US" sz="2000" dirty="0"/>
          </a:p>
          <a:p>
            <a:pPr>
              <a:lnSpc>
                <a:spcPct val="80000"/>
              </a:lnSpc>
            </a:pPr>
            <a:r>
              <a:rPr lang="en-GB" altLang="en-US" sz="2000" dirty="0"/>
              <a:t>Everyone equal</a:t>
            </a:r>
          </a:p>
          <a:p>
            <a:pPr lvl="1">
              <a:lnSpc>
                <a:spcPct val="80000"/>
              </a:lnSpc>
            </a:pPr>
            <a:r>
              <a:rPr lang="en-GB" altLang="en-US" sz="1800" dirty="0"/>
              <a:t>no table leaders</a:t>
            </a:r>
          </a:p>
          <a:p>
            <a:pPr lvl="1">
              <a:lnSpc>
                <a:spcPct val="80000"/>
              </a:lnSpc>
            </a:pPr>
            <a:r>
              <a:rPr lang="en-GB" altLang="en-US" sz="1800" dirty="0"/>
              <a:t>no reporting back</a:t>
            </a:r>
            <a:br>
              <a:rPr lang="en-GB" altLang="en-US" sz="1800" dirty="0"/>
            </a:br>
            <a:endParaRPr lang="en-GB" altLang="en-US" sz="1800" dirty="0"/>
          </a:p>
          <a:p>
            <a:pPr>
              <a:lnSpc>
                <a:spcPct val="80000"/>
              </a:lnSpc>
            </a:pPr>
            <a:r>
              <a:rPr lang="en-GB" altLang="en-US" sz="2000" dirty="0"/>
              <a:t>No one forced to do anything</a:t>
            </a:r>
          </a:p>
          <a:p>
            <a:pPr lvl="1">
              <a:lnSpc>
                <a:spcPct val="80000"/>
              </a:lnSpc>
            </a:pPr>
            <a:r>
              <a:rPr lang="en-GB" altLang="en-US" sz="1800" dirty="0"/>
              <a:t>OK to just listen</a:t>
            </a:r>
            <a:br>
              <a:rPr lang="en-GB" altLang="en-US" sz="1800" dirty="0"/>
            </a:br>
            <a:endParaRPr lang="en-GB" altLang="en-US" sz="1800" dirty="0"/>
          </a:p>
          <a:p>
            <a:pPr>
              <a:lnSpc>
                <a:spcPct val="80000"/>
              </a:lnSpc>
            </a:pPr>
            <a:r>
              <a:rPr lang="en-GB" altLang="en-US" sz="2000" dirty="0"/>
              <a:t>Trust people to talk about what is important to them</a:t>
            </a:r>
          </a:p>
          <a:p>
            <a:pPr lvl="1">
              <a:lnSpc>
                <a:spcPct val="80000"/>
              </a:lnSpc>
            </a:pPr>
            <a:r>
              <a:rPr lang="en-GB" altLang="en-US" sz="1800" dirty="0"/>
              <a:t>OK to go off-topic</a:t>
            </a:r>
            <a:br>
              <a:rPr lang="en-GB" altLang="en-US" sz="1800" dirty="0"/>
            </a:br>
            <a:endParaRPr lang="en-GB" altLang="en-US" sz="1800" dirty="0"/>
          </a:p>
          <a:p>
            <a:pPr>
              <a:lnSpc>
                <a:spcPct val="80000"/>
              </a:lnSpc>
            </a:pPr>
            <a:r>
              <a:rPr lang="en-GB" altLang="en-US" sz="2000" dirty="0"/>
              <a:t>No attempt to reach consensus</a:t>
            </a:r>
          </a:p>
          <a:p>
            <a:pPr>
              <a:lnSpc>
                <a:spcPct val="80000"/>
              </a:lnSpc>
            </a:pPr>
            <a:endParaRPr lang="en-GB" altLang="en-US" sz="2400" dirty="0"/>
          </a:p>
          <a:p>
            <a:pPr>
              <a:lnSpc>
                <a:spcPct val="80000"/>
              </a:lnSpc>
            </a:pPr>
            <a:endParaRPr lang="en-GB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484784"/>
            <a:ext cx="2736304" cy="4103636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9553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Café Principles</a:t>
            </a:r>
          </a:p>
        </p:txBody>
      </p:sp>
    </p:spTree>
    <p:extLst>
      <p:ext uri="{BB962C8B-B14F-4D97-AF65-F5344CB8AC3E}">
        <p14:creationId xmlns:p14="http://schemas.microsoft.com/office/powerpoint/2010/main" val="32530183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11560" y="1368533"/>
            <a:ext cx="5040560" cy="46805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Suspend assumptions, do not judge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Observe &amp; listen to one another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Welcome differences &amp; explore them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Allow taboo subjects to be raised safely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to your inner voice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Slow the discussion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Search for the underlying meaning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45763" y="3933056"/>
            <a:ext cx="2592287" cy="23332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180000" tIns="180000" rIns="180000" bIns="18000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kind of conversation I’m interested in is one in which you start with a willingness to emerge a slightly different person.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Theodore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Zeldin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Conversation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98" y="729760"/>
            <a:ext cx="2510816" cy="2952328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5576" y="476672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Café Dialogue</a:t>
            </a:r>
          </a:p>
        </p:txBody>
      </p:sp>
    </p:spTree>
    <p:extLst>
      <p:ext uri="{BB962C8B-B14F-4D97-AF65-F5344CB8AC3E}">
        <p14:creationId xmlns:p14="http://schemas.microsoft.com/office/powerpoint/2010/main" val="238262824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619250"/>
            <a:ext cx="4464422" cy="46900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altLang="en-US" sz="2000" dirty="0"/>
              <a:t>Deeper understanding of the issues discussed</a:t>
            </a:r>
          </a:p>
          <a:p>
            <a:pPr>
              <a:lnSpc>
                <a:spcPct val="80000"/>
              </a:lnSpc>
            </a:pPr>
            <a:endParaRPr lang="en-GB" altLang="en-US" sz="2000" dirty="0"/>
          </a:p>
          <a:p>
            <a:pPr>
              <a:lnSpc>
                <a:spcPct val="80000"/>
              </a:lnSpc>
            </a:pPr>
            <a:r>
              <a:rPr lang="en-GB" altLang="en-US" sz="2000" dirty="0"/>
              <a:t>Deeper insight into other people’s perspectives</a:t>
            </a:r>
          </a:p>
          <a:p>
            <a:pPr>
              <a:lnSpc>
                <a:spcPct val="80000"/>
              </a:lnSpc>
            </a:pPr>
            <a:endParaRPr lang="en-GB" altLang="en-US" sz="2000" dirty="0"/>
          </a:p>
          <a:p>
            <a:pPr>
              <a:lnSpc>
                <a:spcPct val="80000"/>
              </a:lnSpc>
            </a:pPr>
            <a:r>
              <a:rPr lang="en-GB" altLang="en-US" sz="2000" dirty="0"/>
              <a:t>Better appreciation of your own point of view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New ideas and insights</a:t>
            </a:r>
            <a:endParaRPr lang="en-GB" altLang="en-US" sz="2000" dirty="0"/>
          </a:p>
          <a:p>
            <a:pPr>
              <a:lnSpc>
                <a:spcPct val="80000"/>
              </a:lnSpc>
            </a:pPr>
            <a:endParaRPr lang="en-GB" altLang="en-US" sz="2000" dirty="0"/>
          </a:p>
          <a:p>
            <a:pPr>
              <a:lnSpc>
                <a:spcPct val="80000"/>
              </a:lnSpc>
            </a:pPr>
            <a:r>
              <a:rPr lang="en-GB" altLang="en-US" sz="2000" dirty="0"/>
              <a:t>Improved relationships</a:t>
            </a:r>
          </a:p>
          <a:p>
            <a:pPr>
              <a:lnSpc>
                <a:spcPct val="80000"/>
              </a:lnSpc>
            </a:pPr>
            <a:endParaRPr lang="en-GB" altLang="en-US" sz="2000" dirty="0"/>
          </a:p>
          <a:p>
            <a:pPr>
              <a:lnSpc>
                <a:spcPct val="80000"/>
              </a:lnSpc>
            </a:pPr>
            <a:r>
              <a:rPr lang="en-GB" altLang="en-US" sz="2000" dirty="0"/>
              <a:t>Position to make more informed decisions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980728"/>
            <a:ext cx="3285728" cy="438097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9552" y="404664"/>
            <a:ext cx="3744416" cy="68627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Café Outcomes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74804" y="5517232"/>
            <a:ext cx="280831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Outcomes are what people take away in their heads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3635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nk Presentation.pot">
  <a:themeElements>
    <a:clrScheme name="">
      <a:dk1>
        <a:srgbClr val="000000"/>
      </a:dk1>
      <a:lt1>
        <a:srgbClr val="FFFFCC"/>
      </a:lt1>
      <a:dk2>
        <a:srgbClr val="FF0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CC"/>
      </a:lt1>
      <a:dk2>
        <a:srgbClr val="FF0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CC"/>
      </a:lt1>
      <a:dk2>
        <a:srgbClr val="FF0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CC"/>
      </a:lt1>
      <a:dk2>
        <a:srgbClr val="FF0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CC"/>
      </a:lt1>
      <a:dk2>
        <a:srgbClr val="FF0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CC"/>
      </a:lt1>
      <a:dk2>
        <a:srgbClr val="FF0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22716</TotalTime>
  <Words>834</Words>
  <Application>Microsoft Office PowerPoint</Application>
  <PresentationFormat>On-screen Show (4:3)</PresentationFormat>
  <Paragraphs>176</Paragraphs>
  <Slides>26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1</vt:i4>
      </vt:variant>
    </vt:vector>
  </HeadingPairs>
  <TitlesOfParts>
    <vt:vector size="35" baseType="lpstr">
      <vt:lpstr>Arial</vt:lpstr>
      <vt:lpstr>Libre Baskerville</vt:lpstr>
      <vt:lpstr>Blank Presentation.pot</vt:lpstr>
      <vt:lpstr>1_Blank Presentation</vt:lpstr>
      <vt:lpstr>5_Blank Presentation</vt:lpstr>
      <vt:lpstr>2_Blank Presentation</vt:lpstr>
      <vt:lpstr>Blank Presentation</vt:lpstr>
      <vt:lpstr>4_Blank Presentation</vt:lpstr>
      <vt:lpstr>PowerPoint Presentation</vt:lpstr>
      <vt:lpstr>PowerPoint Presentation</vt:lpstr>
      <vt:lpstr>Gurteen Knowledge Café Strand Palace Hotel  Sept 2002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www.knowledge.cafe</vt:lpstr>
      <vt:lpstr>Licence</vt:lpstr>
      <vt:lpstr>Custom Show 1</vt:lpstr>
    </vt:vector>
  </TitlesOfParts>
  <Company>Gurteen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 Action Reviews</dc:title>
  <dc:creator>David Gurteen</dc:creator>
  <cp:lastModifiedBy>David Gurteen</cp:lastModifiedBy>
  <cp:revision>1240</cp:revision>
  <cp:lastPrinted>2016-10-17T17:21:30Z</cp:lastPrinted>
  <dcterms:created xsi:type="dcterms:W3CDTF">2000-01-07T11:30:08Z</dcterms:created>
  <dcterms:modified xsi:type="dcterms:W3CDTF">2018-09-11T19:10:11Z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4</vt:i4>
  </property>
  <property fmtid="{D5CDD505-2E9C-101B-9397-08002B2CF9AE}" pid="6" name="ScreenUsage">
    <vt:i4>1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C:\ddgtemp</vt:lpwstr>
  </property>
</Properties>
</file>