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1" r:id="rId3"/>
    <p:sldId id="257" r:id="rId4"/>
    <p:sldId id="268" r:id="rId5"/>
    <p:sldId id="269" r:id="rId6"/>
    <p:sldId id="272" r:id="rId7"/>
    <p:sldId id="263" r:id="rId8"/>
    <p:sldId id="273" r:id="rId9"/>
    <p:sldId id="274" r:id="rId10"/>
    <p:sldId id="260" r:id="rId11"/>
    <p:sldId id="261" r:id="rId12"/>
    <p:sldId id="265" r:id="rId13"/>
    <p:sldId id="267" r:id="rId14"/>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ABC"/>
    <a:srgbClr val="CCCCFF"/>
    <a:srgbClr val="E3CDC7"/>
    <a:srgbClr val="B5C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729" autoAdjust="0"/>
  </p:normalViewPr>
  <p:slideViewPr>
    <p:cSldViewPr>
      <p:cViewPr>
        <p:scale>
          <a:sx n="66" d="100"/>
          <a:sy n="66" d="100"/>
        </p:scale>
        <p:origin x="-2296" y="-24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72421" cy="457513"/>
          </a:xfrm>
          <a:prstGeom prst="rect">
            <a:avLst/>
          </a:prstGeom>
          <a:noFill/>
          <a:ln w="9525">
            <a:noFill/>
            <a:miter lim="800000"/>
            <a:headEnd/>
            <a:tailEnd/>
          </a:ln>
        </p:spPr>
        <p:txBody>
          <a:bodyPr vert="horz" wrap="square" lIns="90744" tIns="45372" rIns="90744" bIns="45372" numCol="1" anchor="t" anchorCtr="0" compatLnSpc="1">
            <a:prstTxWarp prst="textNoShape">
              <a:avLst/>
            </a:prstTxWarp>
          </a:bodyPr>
          <a:lstStyle>
            <a:lvl1pPr defTabSz="908206">
              <a:defRPr sz="1200">
                <a:latin typeface="Calibri" pitchFamily="34" charset="0"/>
              </a:defRPr>
            </a:lvl1pPr>
          </a:lstStyle>
          <a:p>
            <a:endParaRPr lang="en-US"/>
          </a:p>
        </p:txBody>
      </p:sp>
      <p:sp>
        <p:nvSpPr>
          <p:cNvPr id="3" name="Date Placeholder 2"/>
          <p:cNvSpPr>
            <a:spLocks noGrp="1"/>
          </p:cNvSpPr>
          <p:nvPr>
            <p:ph type="dt" idx="1"/>
          </p:nvPr>
        </p:nvSpPr>
        <p:spPr bwMode="auto">
          <a:xfrm>
            <a:off x="3884027" y="0"/>
            <a:ext cx="2972421" cy="457513"/>
          </a:xfrm>
          <a:prstGeom prst="rect">
            <a:avLst/>
          </a:prstGeom>
          <a:noFill/>
          <a:ln w="9525">
            <a:noFill/>
            <a:miter lim="800000"/>
            <a:headEnd/>
            <a:tailEnd/>
          </a:ln>
        </p:spPr>
        <p:txBody>
          <a:bodyPr vert="horz" wrap="square" lIns="90744" tIns="45372" rIns="90744" bIns="45372" numCol="1" anchor="t" anchorCtr="0" compatLnSpc="1">
            <a:prstTxWarp prst="textNoShape">
              <a:avLst/>
            </a:prstTxWarp>
          </a:bodyPr>
          <a:lstStyle>
            <a:lvl1pPr algn="r" defTabSz="908206">
              <a:defRPr sz="1200">
                <a:latin typeface="Calibri" pitchFamily="34" charset="0"/>
              </a:defRPr>
            </a:lvl1pPr>
          </a:lstStyle>
          <a:p>
            <a:fld id="{84109097-40D5-4026-A82C-86236582A2ED}" type="datetimeFigureOut">
              <a:rPr lang="en-US"/>
              <a:pPr/>
              <a:t>9/16/17</a:t>
            </a:fld>
            <a:endParaRPr lang="en-US"/>
          </a:p>
        </p:txBody>
      </p:sp>
      <p:sp>
        <p:nvSpPr>
          <p:cNvPr id="4" name="Slide Image Placeholder 3"/>
          <p:cNvSpPr>
            <a:spLocks noGrp="1" noRot="1" noChangeAspect="1"/>
          </p:cNvSpPr>
          <p:nvPr>
            <p:ph type="sldImg" idx="2"/>
          </p:nvPr>
        </p:nvSpPr>
        <p:spPr>
          <a:xfrm>
            <a:off x="2143125" y="685800"/>
            <a:ext cx="2571750" cy="3430588"/>
          </a:xfrm>
          <a:prstGeom prst="rect">
            <a:avLst/>
          </a:prstGeom>
          <a:noFill/>
          <a:ln w="12700">
            <a:solidFill>
              <a:prstClr val="black"/>
            </a:solidFill>
          </a:ln>
        </p:spPr>
        <p:txBody>
          <a:bodyPr vert="horz" lIns="89730" tIns="44865" rIns="89730" bIns="44865" rtlCol="0" anchor="ctr"/>
          <a:lstStyle/>
          <a:p>
            <a:pPr lvl="0"/>
            <a:endParaRPr lang="en-US" noProof="0"/>
          </a:p>
        </p:txBody>
      </p:sp>
      <p:sp>
        <p:nvSpPr>
          <p:cNvPr id="5" name="Notes Placeholder 4"/>
          <p:cNvSpPr>
            <a:spLocks noGrp="1"/>
          </p:cNvSpPr>
          <p:nvPr>
            <p:ph type="body" sz="quarter" idx="3"/>
          </p:nvPr>
        </p:nvSpPr>
        <p:spPr bwMode="auto">
          <a:xfrm>
            <a:off x="686421" y="4344025"/>
            <a:ext cx="5485158" cy="4114488"/>
          </a:xfrm>
          <a:prstGeom prst="rect">
            <a:avLst/>
          </a:prstGeom>
          <a:noFill/>
          <a:ln w="9525">
            <a:noFill/>
            <a:miter lim="800000"/>
            <a:headEnd/>
            <a:tailEnd/>
          </a:ln>
        </p:spPr>
        <p:txBody>
          <a:bodyPr vert="horz" wrap="square" lIns="90744" tIns="45372" rIns="90744" bIns="453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8684926"/>
            <a:ext cx="2972421" cy="457513"/>
          </a:xfrm>
          <a:prstGeom prst="rect">
            <a:avLst/>
          </a:prstGeom>
          <a:noFill/>
          <a:ln w="9525">
            <a:noFill/>
            <a:miter lim="800000"/>
            <a:headEnd/>
            <a:tailEnd/>
          </a:ln>
        </p:spPr>
        <p:txBody>
          <a:bodyPr vert="horz" wrap="square" lIns="90744" tIns="45372" rIns="90744" bIns="45372" numCol="1" anchor="b" anchorCtr="0" compatLnSpc="1">
            <a:prstTxWarp prst="textNoShape">
              <a:avLst/>
            </a:prstTxWarp>
          </a:bodyPr>
          <a:lstStyle>
            <a:lvl1pPr defTabSz="908206">
              <a:defRPr sz="1200">
                <a:latin typeface="Calibri" pitchFamily="34" charset="0"/>
              </a:defRPr>
            </a:lvl1pPr>
          </a:lstStyle>
          <a:p>
            <a:endParaRPr lang="en-US"/>
          </a:p>
        </p:txBody>
      </p:sp>
      <p:sp>
        <p:nvSpPr>
          <p:cNvPr id="7" name="Slide Number Placeholder 6"/>
          <p:cNvSpPr>
            <a:spLocks noGrp="1"/>
          </p:cNvSpPr>
          <p:nvPr>
            <p:ph type="sldNum" sz="quarter" idx="5"/>
          </p:nvPr>
        </p:nvSpPr>
        <p:spPr bwMode="auto">
          <a:xfrm>
            <a:off x="3884027" y="8684926"/>
            <a:ext cx="2972421" cy="457513"/>
          </a:xfrm>
          <a:prstGeom prst="rect">
            <a:avLst/>
          </a:prstGeom>
          <a:noFill/>
          <a:ln w="9525">
            <a:noFill/>
            <a:miter lim="800000"/>
            <a:headEnd/>
            <a:tailEnd/>
          </a:ln>
        </p:spPr>
        <p:txBody>
          <a:bodyPr vert="horz" wrap="square" lIns="90744" tIns="45372" rIns="90744" bIns="45372" numCol="1" anchor="b" anchorCtr="0" compatLnSpc="1">
            <a:prstTxWarp prst="textNoShape">
              <a:avLst/>
            </a:prstTxWarp>
          </a:bodyPr>
          <a:lstStyle>
            <a:lvl1pPr algn="r" defTabSz="908206">
              <a:defRPr sz="1200">
                <a:latin typeface="Calibri" pitchFamily="34" charset="0"/>
              </a:defRPr>
            </a:lvl1pPr>
          </a:lstStyle>
          <a:p>
            <a:fld id="{CFFCB6F3-53EF-4016-8C7E-9BD48A8B757E}" type="slidenum">
              <a:rPr lang="en-US"/>
              <a:pPr/>
              <a:t>‹#›</a:t>
            </a:fld>
            <a:endParaRPr lang="en-US"/>
          </a:p>
        </p:txBody>
      </p:sp>
    </p:spTree>
    <p:extLst>
      <p:ext uri="{BB962C8B-B14F-4D97-AF65-F5344CB8AC3E}">
        <p14:creationId xmlns:p14="http://schemas.microsoft.com/office/powerpoint/2010/main" val="38374140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p:txBody>
          <a:bodyPr/>
          <a:lstStyle/>
          <a:p>
            <a:pPr>
              <a:spcBef>
                <a:spcPct val="0"/>
              </a:spcBef>
            </a:pPr>
            <a:endParaRPr lang="en-US" smtClean="0"/>
          </a:p>
        </p:txBody>
      </p:sp>
      <p:sp>
        <p:nvSpPr>
          <p:cNvPr id="19460" name="Slide Number Placeholder 3"/>
          <p:cNvSpPr>
            <a:spLocks noGrp="1"/>
          </p:cNvSpPr>
          <p:nvPr>
            <p:ph type="sldNum" sz="quarter" idx="5"/>
          </p:nvPr>
        </p:nvSpPr>
        <p:spPr>
          <a:noFill/>
        </p:spPr>
        <p:txBody>
          <a:bodyPr/>
          <a:lstStyle/>
          <a:p>
            <a:fld id="{DB203CD2-644D-4E29-B660-F9D4F80FDBD4}"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p:txBody>
          <a:bodyPr/>
          <a:lstStyle/>
          <a:p>
            <a:pPr>
              <a:spcBef>
                <a:spcPct val="0"/>
              </a:spcBef>
            </a:pPr>
            <a:endParaRPr lang="en-US" smtClean="0"/>
          </a:p>
        </p:txBody>
      </p:sp>
      <p:sp>
        <p:nvSpPr>
          <p:cNvPr id="24580" name="Slide Number Placeholder 3"/>
          <p:cNvSpPr>
            <a:spLocks noGrp="1"/>
          </p:cNvSpPr>
          <p:nvPr>
            <p:ph type="sldNum" sz="quarter" idx="5"/>
          </p:nvPr>
        </p:nvSpPr>
        <p:spPr>
          <a:noFill/>
        </p:spPr>
        <p:txBody>
          <a:bodyPr/>
          <a:lstStyle/>
          <a:p>
            <a:fld id="{D7B91C1A-C645-4562-81F9-B1A8960F26F5}"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p:txBody>
          <a:bodyPr/>
          <a:lstStyle/>
          <a:p>
            <a:pPr>
              <a:spcBef>
                <a:spcPct val="0"/>
              </a:spcBef>
            </a:pPr>
            <a:endParaRPr lang="en-US" smtClean="0"/>
          </a:p>
        </p:txBody>
      </p:sp>
      <p:sp>
        <p:nvSpPr>
          <p:cNvPr id="25604" name="Slide Number Placeholder 3"/>
          <p:cNvSpPr>
            <a:spLocks noGrp="1"/>
          </p:cNvSpPr>
          <p:nvPr>
            <p:ph type="sldNum" sz="quarter" idx="5"/>
          </p:nvPr>
        </p:nvSpPr>
        <p:spPr>
          <a:noFill/>
        </p:spPr>
        <p:txBody>
          <a:bodyPr/>
          <a:lstStyle/>
          <a:p>
            <a:fld id="{7E805509-8BC9-480C-9A31-2ABD4A5A97CA}"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p:txBody>
          <a:bodyPr/>
          <a:lstStyle/>
          <a:p>
            <a:pPr>
              <a:spcBef>
                <a:spcPct val="0"/>
              </a:spcBef>
            </a:pPr>
            <a:endParaRPr lang="en-US" smtClean="0"/>
          </a:p>
        </p:txBody>
      </p:sp>
      <p:sp>
        <p:nvSpPr>
          <p:cNvPr id="28676" name="Slide Number Placeholder 3"/>
          <p:cNvSpPr>
            <a:spLocks noGrp="1"/>
          </p:cNvSpPr>
          <p:nvPr>
            <p:ph type="sldNum" sz="quarter" idx="5"/>
          </p:nvPr>
        </p:nvSpPr>
        <p:spPr>
          <a:noFill/>
        </p:spPr>
        <p:txBody>
          <a:bodyPr/>
          <a:lstStyle/>
          <a:p>
            <a:fld id="{155302B7-1C7C-4867-9367-CC082F70280D}"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p:txBody>
          <a:bodyPr/>
          <a:lstStyle/>
          <a:p>
            <a:pPr>
              <a:spcBef>
                <a:spcPct val="0"/>
              </a:spcBef>
            </a:pPr>
            <a:endParaRPr lang="en-US" smtClean="0"/>
          </a:p>
        </p:txBody>
      </p:sp>
      <p:sp>
        <p:nvSpPr>
          <p:cNvPr id="30724" name="Slide Number Placeholder 3"/>
          <p:cNvSpPr>
            <a:spLocks noGrp="1"/>
          </p:cNvSpPr>
          <p:nvPr>
            <p:ph type="sldNum" sz="quarter" idx="5"/>
          </p:nvPr>
        </p:nvSpPr>
        <p:spPr>
          <a:noFill/>
        </p:spPr>
        <p:txBody>
          <a:bodyPr/>
          <a:lstStyle/>
          <a:p>
            <a:fld id="{0C109A37-59FD-4295-A60C-020CD762546B}" type="slidenum">
              <a:rPr lang="en-US"/>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FCB6F3-53EF-4016-8C7E-9BD48A8B757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p:txBody>
          <a:bodyPr/>
          <a:lstStyle/>
          <a:p>
            <a:pPr>
              <a:spcBef>
                <a:spcPct val="0"/>
              </a:spcBef>
            </a:pPr>
            <a:endParaRPr lang="en-US" smtClean="0"/>
          </a:p>
        </p:txBody>
      </p:sp>
      <p:sp>
        <p:nvSpPr>
          <p:cNvPr id="20484" name="Slide Number Placeholder 3"/>
          <p:cNvSpPr>
            <a:spLocks noGrp="1"/>
          </p:cNvSpPr>
          <p:nvPr>
            <p:ph type="sldNum" sz="quarter" idx="5"/>
          </p:nvPr>
        </p:nvSpPr>
        <p:spPr>
          <a:noFill/>
        </p:spPr>
        <p:txBody>
          <a:bodyPr/>
          <a:lstStyle/>
          <a:p>
            <a:fld id="{D31650B0-7185-4988-B542-2A39C5A0A6E4}"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p:txBody>
          <a:bodyPr/>
          <a:lstStyle/>
          <a:p>
            <a:pPr>
              <a:spcBef>
                <a:spcPct val="0"/>
              </a:spcBef>
            </a:pPr>
            <a:endParaRPr lang="en-US" smtClean="0"/>
          </a:p>
        </p:txBody>
      </p:sp>
      <p:sp>
        <p:nvSpPr>
          <p:cNvPr id="21508" name="Slide Number Placeholder 3"/>
          <p:cNvSpPr>
            <a:spLocks noGrp="1"/>
          </p:cNvSpPr>
          <p:nvPr>
            <p:ph type="sldNum" sz="quarter" idx="5"/>
          </p:nvPr>
        </p:nvSpPr>
        <p:spPr>
          <a:noFill/>
        </p:spPr>
        <p:txBody>
          <a:bodyPr/>
          <a:lstStyle/>
          <a:p>
            <a:fld id="{C355708F-564C-4CE0-B911-2347040B8FEA}"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FCB6F3-53EF-4016-8C7E-9BD48A8B757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p:txBody>
          <a:bodyPr/>
          <a:lstStyle/>
          <a:p>
            <a:pPr>
              <a:spcBef>
                <a:spcPct val="0"/>
              </a:spcBef>
            </a:pPr>
            <a:endParaRPr lang="en-US" smtClean="0"/>
          </a:p>
        </p:txBody>
      </p:sp>
      <p:sp>
        <p:nvSpPr>
          <p:cNvPr id="26628" name="Slide Number Placeholder 3"/>
          <p:cNvSpPr>
            <a:spLocks noGrp="1"/>
          </p:cNvSpPr>
          <p:nvPr>
            <p:ph type="sldNum" sz="quarter" idx="5"/>
          </p:nvPr>
        </p:nvSpPr>
        <p:spPr>
          <a:noFill/>
        </p:spPr>
        <p:txBody>
          <a:bodyPr/>
          <a:lstStyle/>
          <a:p>
            <a:fld id="{A2456DCC-49D5-4E44-BCE3-5D74256DC6D7}"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p:txBody>
          <a:bodyPr/>
          <a:lstStyle/>
          <a:p>
            <a:pPr>
              <a:spcBef>
                <a:spcPct val="0"/>
              </a:spcBef>
            </a:pPr>
            <a:endParaRPr lang="en-US" smtClean="0"/>
          </a:p>
        </p:txBody>
      </p:sp>
      <p:sp>
        <p:nvSpPr>
          <p:cNvPr id="27652" name="Slide Number Placeholder 3"/>
          <p:cNvSpPr>
            <a:spLocks noGrp="1"/>
          </p:cNvSpPr>
          <p:nvPr>
            <p:ph type="sldNum" sz="quarter" idx="5"/>
          </p:nvPr>
        </p:nvSpPr>
        <p:spPr>
          <a:noFill/>
        </p:spPr>
        <p:txBody>
          <a:bodyPr/>
          <a:lstStyle/>
          <a:p>
            <a:fld id="{600F8764-CF9A-4F60-B096-E846010B36F5}"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p:txBody>
          <a:bodyPr/>
          <a:lstStyle/>
          <a:p>
            <a:pPr>
              <a:spcBef>
                <a:spcPct val="0"/>
              </a:spcBef>
            </a:pPr>
            <a:endParaRPr lang="en-US" smtClean="0"/>
          </a:p>
        </p:txBody>
      </p:sp>
      <p:sp>
        <p:nvSpPr>
          <p:cNvPr id="28676" name="Slide Number Placeholder 3"/>
          <p:cNvSpPr>
            <a:spLocks noGrp="1"/>
          </p:cNvSpPr>
          <p:nvPr>
            <p:ph type="sldNum" sz="quarter" idx="5"/>
          </p:nvPr>
        </p:nvSpPr>
        <p:spPr>
          <a:noFill/>
        </p:spPr>
        <p:txBody>
          <a:bodyPr/>
          <a:lstStyle/>
          <a:p>
            <a:fld id="{155302B7-1C7C-4867-9367-CC082F70280D}"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p:txBody>
          <a:bodyPr/>
          <a:lstStyle/>
          <a:p>
            <a:pPr>
              <a:spcBef>
                <a:spcPct val="0"/>
              </a:spcBef>
            </a:pPr>
            <a:endParaRPr lang="en-US" smtClean="0"/>
          </a:p>
        </p:txBody>
      </p:sp>
      <p:sp>
        <p:nvSpPr>
          <p:cNvPr id="25604" name="Slide Number Placeholder 3"/>
          <p:cNvSpPr>
            <a:spLocks noGrp="1"/>
          </p:cNvSpPr>
          <p:nvPr>
            <p:ph type="sldNum" sz="quarter" idx="5"/>
          </p:nvPr>
        </p:nvSpPr>
        <p:spPr>
          <a:noFill/>
        </p:spPr>
        <p:txBody>
          <a:bodyPr/>
          <a:lstStyle/>
          <a:p>
            <a:fld id="{7E805509-8BC9-480C-9A31-2ABD4A5A97CA}"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5807075"/>
          <a:ext cx="6857998" cy="3337560"/>
        </p:xfrm>
        <a:graphic>
          <a:graphicData uri="http://schemas.openxmlformats.org/drawingml/2006/table">
            <a:tbl>
              <a:tblPr firstRow="1" bandRow="1">
                <a:tableStyleId>{5DA37D80-6434-44D0-A028-1B22A696006F}</a:tableStyleId>
              </a:tblPr>
              <a:tblGrid>
                <a:gridCol w="489857"/>
                <a:gridCol w="489857"/>
                <a:gridCol w="489857"/>
                <a:gridCol w="489857"/>
                <a:gridCol w="489857"/>
                <a:gridCol w="489857"/>
                <a:gridCol w="489857"/>
                <a:gridCol w="489857"/>
                <a:gridCol w="489857"/>
                <a:gridCol w="489857"/>
                <a:gridCol w="489857"/>
                <a:gridCol w="489857"/>
                <a:gridCol w="489857"/>
                <a:gridCol w="489857"/>
              </a:tblGrid>
              <a:tr h="370840">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bl>
          </a:graphicData>
        </a:graphic>
      </p:graphicFrame>
      <p:graphicFrame>
        <p:nvGraphicFramePr>
          <p:cNvPr id="5" name="Table 4"/>
          <p:cNvGraphicFramePr>
            <a:graphicFrameLocks noGrp="1"/>
          </p:cNvGraphicFramePr>
          <p:nvPr/>
        </p:nvGraphicFramePr>
        <p:xfrm>
          <a:off x="0" y="0"/>
          <a:ext cx="6857998" cy="2966720"/>
        </p:xfrm>
        <a:graphic>
          <a:graphicData uri="http://schemas.openxmlformats.org/drawingml/2006/table">
            <a:tbl>
              <a:tblPr firstRow="1" bandRow="1">
                <a:tableStyleId>{5DA37D80-6434-44D0-A028-1B22A696006F}</a:tableStyleId>
              </a:tblPr>
              <a:tblGrid>
                <a:gridCol w="489857"/>
                <a:gridCol w="489857"/>
                <a:gridCol w="489857"/>
                <a:gridCol w="489857"/>
                <a:gridCol w="489857"/>
                <a:gridCol w="489857"/>
                <a:gridCol w="489857"/>
                <a:gridCol w="489857"/>
                <a:gridCol w="489857"/>
                <a:gridCol w="489857"/>
                <a:gridCol w="489857"/>
                <a:gridCol w="489857"/>
                <a:gridCol w="489857"/>
                <a:gridCol w="489857"/>
              </a:tblGrid>
              <a:tr h="370840">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bl>
          </a:graphicData>
        </a:graphic>
      </p:graphicFrame>
      <p:sp>
        <p:nvSpPr>
          <p:cNvPr id="6" name="Oval 5"/>
          <p:cNvSpPr/>
          <p:nvPr userDrawn="1"/>
        </p:nvSpPr>
        <p:spPr>
          <a:xfrm>
            <a:off x="0" y="2133600"/>
            <a:ext cx="6858000" cy="441960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a:off x="0" y="2971800"/>
            <a:ext cx="6858000" cy="2895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userDrawn="1"/>
        </p:nvCxnSpPr>
        <p:spPr>
          <a:xfrm rot="10800000">
            <a:off x="0" y="2970213"/>
            <a:ext cx="762000" cy="1587"/>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rot="10800000">
            <a:off x="6096000" y="2971800"/>
            <a:ext cx="762000" cy="158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rot="10800000">
            <a:off x="0" y="5867400"/>
            <a:ext cx="990600" cy="158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10800000">
            <a:off x="5867400" y="5867400"/>
            <a:ext cx="990600" cy="158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533400" y="3124200"/>
            <a:ext cx="5829300" cy="1960033"/>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066800" y="66294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6857998" cy="1257300"/>
        </p:xfrm>
        <a:graphic>
          <a:graphicData uri="http://schemas.openxmlformats.org/drawingml/2006/table">
            <a:tbl>
              <a:tblPr firstRow="1" bandRow="1">
                <a:tableStyleId>{5DA37D80-6434-44D0-A028-1B22A696006F}</a:tableStyleId>
              </a:tblPr>
              <a:tblGrid>
                <a:gridCol w="489857"/>
                <a:gridCol w="489857"/>
                <a:gridCol w="489857"/>
                <a:gridCol w="489857"/>
                <a:gridCol w="489857"/>
                <a:gridCol w="489857"/>
                <a:gridCol w="489857"/>
                <a:gridCol w="489857"/>
                <a:gridCol w="489857"/>
                <a:gridCol w="489857"/>
                <a:gridCol w="489857"/>
                <a:gridCol w="489857"/>
                <a:gridCol w="489857"/>
                <a:gridCol w="489857"/>
              </a:tblGrid>
              <a:tr h="419100">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r>
              <a:tr h="419100">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lang="en-US" sz="1800" b="1" kern="1200" dirty="0">
                        <a:solidFill>
                          <a:schemeClr val="tx1"/>
                        </a:solidFill>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r>
              <a:tr h="41910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2" name="Title 1"/>
          <p:cNvSpPr>
            <a:spLocks noGrp="1"/>
          </p:cNvSpPr>
          <p:nvPr>
            <p:ph type="title"/>
          </p:nvPr>
        </p:nvSpPr>
        <p:spPr>
          <a:xfrm>
            <a:off x="342900" y="366184"/>
            <a:ext cx="6172200" cy="1310216"/>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DE66FF5-9D0F-49CB-AC5D-20ABED4A31A3}" type="datetimeFigureOut">
              <a:rPr lang="en-US"/>
              <a:pPr>
                <a:defRPr/>
              </a:pPr>
              <a:t>9/16/17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A64651-2A36-4008-80FD-92747BC4871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0"/>
            <a:ext cx="2590800" cy="1676400"/>
          </a:xfrm>
          <a:prstGeom prst="rect">
            <a:avLst/>
          </a:prstGeom>
          <a:solidFill>
            <a:schemeClr val="bg1"/>
          </a:solidFill>
          <a:ln w="317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 name="Table 5"/>
          <p:cNvGraphicFramePr>
            <a:graphicFrameLocks noGrp="1"/>
          </p:cNvGraphicFramePr>
          <p:nvPr/>
        </p:nvGraphicFramePr>
        <p:xfrm>
          <a:off x="0" y="0"/>
          <a:ext cx="2590800" cy="1676400"/>
        </p:xfrm>
        <a:graphic>
          <a:graphicData uri="http://schemas.openxmlformats.org/drawingml/2006/table">
            <a:tbl>
              <a:tblPr firstRow="1" bandRow="1">
                <a:tableStyleId>{5DA37D80-6434-44D0-A028-1B22A696006F}</a:tableStyleId>
              </a:tblPr>
              <a:tblGrid>
                <a:gridCol w="518160"/>
                <a:gridCol w="518160"/>
                <a:gridCol w="518160"/>
                <a:gridCol w="518160"/>
                <a:gridCol w="518160"/>
              </a:tblGrid>
              <a:tr h="419100">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r>
              <a:tr h="419100">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r>
              <a:tr h="41910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41910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nvGraphicFramePr>
        <p:xfrm>
          <a:off x="0" y="8031163"/>
          <a:ext cx="6857998" cy="1112520"/>
        </p:xfrm>
        <a:graphic>
          <a:graphicData uri="http://schemas.openxmlformats.org/drawingml/2006/table">
            <a:tbl>
              <a:tblPr firstRow="1" bandRow="1">
                <a:tableStyleId>{5DA37D80-6434-44D0-A028-1B22A696006F}</a:tableStyleId>
              </a:tblPr>
              <a:tblGrid>
                <a:gridCol w="489857"/>
                <a:gridCol w="489857"/>
                <a:gridCol w="489857"/>
                <a:gridCol w="489857"/>
                <a:gridCol w="489857"/>
                <a:gridCol w="489857"/>
                <a:gridCol w="489857"/>
                <a:gridCol w="489857"/>
                <a:gridCol w="489857"/>
                <a:gridCol w="489857"/>
                <a:gridCol w="489857"/>
                <a:gridCol w="489857"/>
                <a:gridCol w="489857"/>
                <a:gridCol w="489857"/>
              </a:tblGrid>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bl>
          </a:graphicData>
        </a:graphic>
      </p:graphicFrame>
      <p:sp>
        <p:nvSpPr>
          <p:cNvPr id="2" name="Title 1"/>
          <p:cNvSpPr>
            <a:spLocks noGrp="1"/>
          </p:cNvSpPr>
          <p:nvPr>
            <p:ph type="title"/>
          </p:nvPr>
        </p:nvSpPr>
        <p:spPr>
          <a:xfrm>
            <a:off x="0" y="0"/>
            <a:ext cx="2599135" cy="1913467"/>
          </a:xfrm>
        </p:spPr>
        <p:txBody>
          <a:bodyPr anchor="t">
            <a:normAutofit/>
          </a:bodyPr>
          <a:lstStyle>
            <a:lvl1pPr algn="r">
              <a:defRPr sz="2800" b="1">
                <a:solidFill>
                  <a:srgbClr val="0070C0"/>
                </a:solidFill>
                <a:effectLst>
                  <a:outerShdw blurRad="50800" dist="38100" dir="2700000" algn="tl" rotWithShape="0">
                    <a:prstClr val="black">
                      <a:alpha val="40000"/>
                    </a:prstClr>
                  </a:outerShdw>
                </a:effectLst>
                <a:latin typeface="Garamond"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1" y="381000"/>
            <a:ext cx="3924300" cy="87629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0" y="1913467"/>
            <a:ext cx="2599135" cy="723053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5" name="Rectangle 4"/>
          <p:cNvSpPr/>
          <p:nvPr userDrawn="1"/>
        </p:nvSpPr>
        <p:spPr>
          <a:xfrm>
            <a:off x="4267200" y="0"/>
            <a:ext cx="2590800" cy="1676400"/>
          </a:xfrm>
          <a:prstGeom prst="rect">
            <a:avLst/>
          </a:prstGeom>
          <a:solidFill>
            <a:schemeClr val="bg1"/>
          </a:solidFill>
          <a:ln w="317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 name="Table 5"/>
          <p:cNvGraphicFramePr>
            <a:graphicFrameLocks noGrp="1"/>
          </p:cNvGraphicFramePr>
          <p:nvPr/>
        </p:nvGraphicFramePr>
        <p:xfrm>
          <a:off x="4267200" y="0"/>
          <a:ext cx="2590800" cy="1676400"/>
        </p:xfrm>
        <a:graphic>
          <a:graphicData uri="http://schemas.openxmlformats.org/drawingml/2006/table">
            <a:tbl>
              <a:tblPr firstRow="1" bandRow="1">
                <a:tableStyleId>{5DA37D80-6434-44D0-A028-1B22A696006F}</a:tableStyleId>
              </a:tblPr>
              <a:tblGrid>
                <a:gridCol w="518160"/>
                <a:gridCol w="518160"/>
                <a:gridCol w="518160"/>
                <a:gridCol w="518160"/>
                <a:gridCol w="518160"/>
              </a:tblGrid>
              <a:tr h="419100">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bg1">
                        <a:lumMod val="65000"/>
                      </a:schemeClr>
                    </a:solidFill>
                  </a:tcPr>
                </a:tc>
              </a:tr>
              <a:tr h="419100">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r>
              <a:tr h="41910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41910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nvGraphicFramePr>
        <p:xfrm>
          <a:off x="0" y="8031163"/>
          <a:ext cx="6857998" cy="1112520"/>
        </p:xfrm>
        <a:graphic>
          <a:graphicData uri="http://schemas.openxmlformats.org/drawingml/2006/table">
            <a:tbl>
              <a:tblPr firstRow="1" bandRow="1">
                <a:tableStyleId>{5DA37D80-6434-44D0-A028-1B22A696006F}</a:tableStyleId>
              </a:tblPr>
              <a:tblGrid>
                <a:gridCol w="489857"/>
                <a:gridCol w="489857"/>
                <a:gridCol w="489857"/>
                <a:gridCol w="489857"/>
                <a:gridCol w="489857"/>
                <a:gridCol w="489857"/>
                <a:gridCol w="489857"/>
                <a:gridCol w="489857"/>
                <a:gridCol w="489857"/>
                <a:gridCol w="489857"/>
                <a:gridCol w="489857"/>
                <a:gridCol w="489857"/>
                <a:gridCol w="489857"/>
                <a:gridCol w="489857"/>
              </a:tblGrid>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r>
            </a:tbl>
          </a:graphicData>
        </a:graphic>
      </p:graphicFrame>
      <p:sp>
        <p:nvSpPr>
          <p:cNvPr id="2" name="Title 1"/>
          <p:cNvSpPr>
            <a:spLocks noGrp="1"/>
          </p:cNvSpPr>
          <p:nvPr>
            <p:ph type="title"/>
          </p:nvPr>
        </p:nvSpPr>
        <p:spPr>
          <a:xfrm>
            <a:off x="4258865" y="838201"/>
            <a:ext cx="2599135" cy="838200"/>
          </a:xfrm>
        </p:spPr>
        <p:txBody>
          <a:bodyPr anchor="t">
            <a:normAutofit/>
          </a:bodyPr>
          <a:lstStyle>
            <a:lvl1pPr algn="ctr">
              <a:defRPr sz="2800" b="1">
                <a:solidFill>
                  <a:srgbClr val="0070C0"/>
                </a:solidFill>
                <a:effectLst>
                  <a:outerShdw blurRad="50800" dist="38100" dir="2700000" algn="tl" rotWithShape="0">
                    <a:prstClr val="black">
                      <a:alpha val="40000"/>
                    </a:prstClr>
                  </a:outerShdw>
                </a:effectLst>
                <a:latin typeface="Garamond"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2900" y="381000"/>
            <a:ext cx="3924300" cy="8763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258865" y="1913467"/>
            <a:ext cx="2599135" cy="723053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0B7884E-45AA-4BBF-9798-5FA1D8918EC1}" type="datetimeFigureOut">
              <a:rPr lang="en-US"/>
              <a:pPr>
                <a:defRPr/>
              </a:pPr>
              <a:t>9/16/17</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7D58CAC-644E-404F-9DAC-ABCE68AB05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mailto:dlengyel@hq.nasa.gov" TargetMode="External"/><Relationship Id="rId4" Type="http://schemas.openxmlformats.org/officeDocument/2006/relationships/image" Target="../media/image4.jpe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605628"/>
            <a:ext cx="3733800" cy="838200"/>
          </a:xfrm>
        </p:spPr>
        <p:txBody>
          <a:bodyPr rtlCol="0">
            <a:noAutofit/>
            <a:scene3d>
              <a:camera prst="orthographicFront"/>
              <a:lightRig rig="threePt" dir="t"/>
            </a:scene3d>
            <a:sp3d extrusionH="57150">
              <a:bevelT w="38100" h="38100"/>
            </a:sp3d>
          </a:bodyPr>
          <a:lstStyle/>
          <a:p>
            <a:pPr fontAlgn="auto">
              <a:spcAft>
                <a:spcPts val="0"/>
              </a:spcAft>
              <a:defRPr/>
            </a:pPr>
            <a:r>
              <a:rPr lang="en-US" sz="6000" dirty="0" smtClean="0">
                <a:solidFill>
                  <a:schemeClr val="tx2">
                    <a:lumMod val="75000"/>
                  </a:schemeClr>
                </a:solidFill>
                <a:effectLst>
                  <a:outerShdw blurRad="50800" dist="38100" dir="2700000" algn="tl" rotWithShape="0">
                    <a:prstClr val="black">
                      <a:alpha val="40000"/>
                    </a:prstClr>
                  </a:outerShdw>
                </a:effectLst>
                <a:latin typeface="Garamond" pitchFamily="18" charset="0"/>
              </a:rPr>
              <a:t>Knowledge</a:t>
            </a:r>
            <a:endParaRPr lang="en-US" sz="6000" dirty="0">
              <a:solidFill>
                <a:schemeClr val="tx2">
                  <a:lumMod val="75000"/>
                </a:schemeClr>
              </a:solidFill>
              <a:effectLst>
                <a:outerShdw blurRad="50800" dist="38100" dir="2700000" algn="tl" rotWithShape="0">
                  <a:prstClr val="black">
                    <a:alpha val="40000"/>
                  </a:prstClr>
                </a:outerShdw>
              </a:effectLst>
              <a:latin typeface="Garamond" pitchFamily="18" charset="0"/>
            </a:endParaRPr>
          </a:p>
        </p:txBody>
      </p:sp>
      <p:sp>
        <p:nvSpPr>
          <p:cNvPr id="3" name="Subtitle 2"/>
          <p:cNvSpPr>
            <a:spLocks noGrp="1"/>
          </p:cNvSpPr>
          <p:nvPr>
            <p:ph type="subTitle" idx="1"/>
          </p:nvPr>
        </p:nvSpPr>
        <p:spPr>
          <a:xfrm>
            <a:off x="990600" y="5715000"/>
            <a:ext cx="4800600" cy="838200"/>
          </a:xfrm>
        </p:spPr>
        <p:txBody>
          <a:bodyPr rtlCol="0">
            <a:noAutofit/>
            <a:scene3d>
              <a:camera prst="orthographicFront"/>
              <a:lightRig rig="threePt" dir="t"/>
            </a:scene3d>
            <a:sp3d extrusionH="57150">
              <a:bevelT w="38100" h="38100"/>
            </a:sp3d>
          </a:bodyPr>
          <a:lstStyle/>
          <a:p>
            <a:pPr fontAlgn="auto">
              <a:spcAft>
                <a:spcPts val="0"/>
              </a:spcAft>
              <a:buFont typeface="Arial" pitchFamily="34" charset="0"/>
              <a:buNone/>
              <a:defRPr/>
            </a:pPr>
            <a:r>
              <a:rPr lang="en-US" sz="1800" dirty="0" smtClean="0">
                <a:solidFill>
                  <a:schemeClr val="tx2">
                    <a:lumMod val="75000"/>
                  </a:schemeClr>
                </a:solidFill>
                <a:effectLst>
                  <a:outerShdw blurRad="50800" dist="38100" dir="2700000" algn="tl" rotWithShape="0">
                    <a:prstClr val="black">
                      <a:alpha val="40000"/>
                    </a:prstClr>
                  </a:outerShdw>
                </a:effectLst>
              </a:rPr>
              <a:t>1-3 March 2011</a:t>
            </a:r>
          </a:p>
          <a:p>
            <a:pPr fontAlgn="auto">
              <a:spcAft>
                <a:spcPts val="0"/>
              </a:spcAft>
              <a:buFont typeface="Arial" pitchFamily="34" charset="0"/>
              <a:buNone/>
              <a:defRPr/>
            </a:pPr>
            <a:r>
              <a:rPr lang="en-US" sz="1800" dirty="0" smtClean="0">
                <a:solidFill>
                  <a:schemeClr val="tx2">
                    <a:lumMod val="75000"/>
                  </a:schemeClr>
                </a:solidFill>
                <a:effectLst>
                  <a:outerShdw blurRad="50800" dist="38100" dir="2700000" algn="tl" rotWithShape="0">
                    <a:prstClr val="black">
                      <a:alpha val="40000"/>
                    </a:prstClr>
                  </a:outerShdw>
                </a:effectLst>
              </a:rPr>
              <a:t>Fairfax, Virginia</a:t>
            </a:r>
            <a:endParaRPr lang="en-US" sz="1800" dirty="0">
              <a:solidFill>
                <a:schemeClr val="tx2">
                  <a:lumMod val="75000"/>
                </a:schemeClr>
              </a:solidFill>
              <a:effectLst>
                <a:outerShdw blurRad="50800" dist="38100" dir="2700000" algn="tl" rotWithShape="0">
                  <a:prstClr val="black">
                    <a:alpha val="40000"/>
                  </a:prstClr>
                </a:outerShdw>
              </a:effectLst>
            </a:endParaRPr>
          </a:p>
        </p:txBody>
      </p:sp>
      <p:sp>
        <p:nvSpPr>
          <p:cNvPr id="5" name="Rectangle 4"/>
          <p:cNvSpPr/>
          <p:nvPr/>
        </p:nvSpPr>
        <p:spPr>
          <a:xfrm rot="21049847">
            <a:off x="2713982" y="4084274"/>
            <a:ext cx="3940660" cy="186204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11500" b="1" dirty="0">
                <a:ln w="11430"/>
                <a:solidFill>
                  <a:srgbClr val="C00000"/>
                </a:solidFill>
                <a:effectLst>
                  <a:outerShdw blurRad="50800" dist="39000" dir="5460000" algn="tl">
                    <a:srgbClr val="000000">
                      <a:alpha val="38000"/>
                    </a:srgbClr>
                  </a:outerShdw>
                </a:effectLst>
                <a:latin typeface="Lucida Calligraphy" pitchFamily="66" charset="0"/>
                <a:cs typeface="Estrangelo Edessa" pitchFamily="66"/>
              </a:rPr>
              <a:t>Café</a:t>
            </a:r>
          </a:p>
        </p:txBody>
      </p:sp>
      <p:pic>
        <p:nvPicPr>
          <p:cNvPr id="6149" name="Picture 5" descr="NASA Logo.gif"/>
          <p:cNvPicPr>
            <a:picLocks noChangeAspect="1"/>
          </p:cNvPicPr>
          <p:nvPr/>
        </p:nvPicPr>
        <p:blipFill>
          <a:blip r:embed="rId3" cstate="print"/>
          <a:srcRect/>
          <a:stretch>
            <a:fillRect/>
          </a:stretch>
        </p:blipFill>
        <p:spPr bwMode="auto">
          <a:xfrm>
            <a:off x="104775" y="3124200"/>
            <a:ext cx="1190625" cy="1014413"/>
          </a:xfrm>
          <a:prstGeom prst="rect">
            <a:avLst/>
          </a:prstGeom>
          <a:noFill/>
          <a:ln w="9525">
            <a:noFill/>
            <a:miter lim="800000"/>
            <a:headEnd/>
            <a:tailEnd/>
          </a:ln>
        </p:spPr>
      </p:pic>
      <p:sp>
        <p:nvSpPr>
          <p:cNvPr id="7" name="Title 1"/>
          <p:cNvSpPr txBox="1">
            <a:spLocks/>
          </p:cNvSpPr>
          <p:nvPr/>
        </p:nvSpPr>
        <p:spPr>
          <a:xfrm>
            <a:off x="1371600" y="3300828"/>
            <a:ext cx="5715000" cy="509172"/>
          </a:xfrm>
          <a:prstGeom prst="rect">
            <a:avLst/>
          </a:prstGeom>
        </p:spPr>
        <p:txBody>
          <a:bodyPr anchor="ctr">
            <a:scene3d>
              <a:camera prst="orthographicFront"/>
              <a:lightRig rig="threePt" dir="t"/>
            </a:scene3d>
            <a:sp3d extrusionH="57150">
              <a:bevelT w="38100" h="38100"/>
            </a:sp3d>
          </a:bodyPr>
          <a:lstStyle/>
          <a:p>
            <a:pPr fontAlgn="auto">
              <a:spcAft>
                <a:spcPts val="0"/>
              </a:spcAft>
              <a:defRPr/>
            </a:pPr>
            <a:r>
              <a:rPr lang="en-US" sz="2400" b="1" dirty="0">
                <a:solidFill>
                  <a:schemeClr val="tx2">
                    <a:lumMod val="75000"/>
                  </a:schemeClr>
                </a:solidFill>
                <a:effectLst>
                  <a:outerShdw blurRad="50800" dist="38100" dir="2700000" algn="tl" rotWithShape="0">
                    <a:prstClr val="black">
                      <a:alpha val="40000"/>
                    </a:prstClr>
                  </a:outerShdw>
                </a:effectLst>
                <a:latin typeface="Garamond" pitchFamily="18" charset="0"/>
                <a:ea typeface="+mj-ea"/>
                <a:cs typeface="+mj-cs"/>
              </a:rPr>
              <a:t>Exploration Systems Mission Directorate</a:t>
            </a:r>
          </a:p>
        </p:txBody>
      </p:sp>
      <p:sp>
        <p:nvSpPr>
          <p:cNvPr id="8" name="Rectangle 7"/>
          <p:cNvSpPr/>
          <p:nvPr/>
        </p:nvSpPr>
        <p:spPr>
          <a:xfrm rot="21049847">
            <a:off x="218345" y="7004109"/>
            <a:ext cx="6326411" cy="1569660"/>
          </a:xfrm>
          <a:prstGeom prst="rect">
            <a:avLst/>
          </a:prstGeom>
          <a:solidFill>
            <a:schemeClr val="bg1"/>
          </a:solidFill>
          <a:ln>
            <a:noFill/>
          </a:ln>
        </p:spPr>
        <p:txBody>
          <a:bodyPr wrap="square">
            <a:spAutoFit/>
          </a:bodyPr>
          <a:lstStyle/>
          <a:p>
            <a:pPr algn="ctr" fontAlgn="auto">
              <a:spcBef>
                <a:spcPts val="0"/>
              </a:spcBef>
              <a:spcAft>
                <a:spcPts val="0"/>
              </a:spcAft>
              <a:defRPr/>
            </a:pPr>
            <a:r>
              <a:rPr lang="en-US" sz="3200" dirty="0" smtClean="0">
                <a:ln w="12700">
                  <a:solidFill>
                    <a:schemeClr val="tx2">
                      <a:satMod val="155000"/>
                    </a:schemeClr>
                  </a:solidFill>
                  <a:prstDash val="solid"/>
                </a:ln>
                <a:solidFill>
                  <a:schemeClr val="tx2">
                    <a:lumMod val="75000"/>
                  </a:schemeClr>
                </a:solidFill>
                <a:latin typeface="Stencil" pitchFamily="82" charset="0"/>
                <a:cs typeface="Levenim MT" pitchFamily="2" charset="-79"/>
              </a:rPr>
              <a:t>Building a New Risk Management  Framework for ESMD</a:t>
            </a:r>
            <a:endParaRPr lang="en-US" sz="3200" dirty="0">
              <a:ln w="12700">
                <a:solidFill>
                  <a:schemeClr val="tx2">
                    <a:satMod val="155000"/>
                  </a:schemeClr>
                </a:solidFill>
                <a:prstDash val="solid"/>
              </a:ln>
              <a:solidFill>
                <a:schemeClr val="tx2">
                  <a:lumMod val="75000"/>
                </a:schemeClr>
              </a:solidFill>
              <a:latin typeface="Stencil" pitchFamily="82" charset="0"/>
              <a:cs typeface="Levenim MT" pitchFamily="2" charset="-79"/>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2819400" y="2209800"/>
            <a:ext cx="3695700" cy="5638800"/>
          </a:xfrm>
        </p:spPr>
        <p:txBody>
          <a:bodyPr/>
          <a:lstStyle/>
          <a:p>
            <a:pPr marL="231775" indent="-231775">
              <a:buFont typeface="+mj-lt"/>
              <a:buAutoNum type="arabicPeriod"/>
            </a:pPr>
            <a:r>
              <a:rPr lang="en-US" sz="1600" dirty="0" smtClean="0"/>
              <a:t>Risk-Cost/Schedule/EV Integration</a:t>
            </a:r>
          </a:p>
          <a:p>
            <a:pPr marL="627063" lvl="1" indent="-342900" algn="just">
              <a:buFont typeface="+mj-lt"/>
              <a:buAutoNum type="alphaUcPeriod"/>
            </a:pPr>
            <a:r>
              <a:rPr lang="en-US" sz="1400" dirty="0" smtClean="0"/>
              <a:t>How can we integrate these without making them cumbersome?</a:t>
            </a:r>
          </a:p>
          <a:p>
            <a:pPr marL="627063" lvl="1" indent="-342900" algn="just">
              <a:buFont typeface="+mj-lt"/>
              <a:buAutoNum type="alphaUcPeriod"/>
            </a:pPr>
            <a:r>
              <a:rPr lang="en-US" sz="1400" dirty="0" smtClean="0"/>
              <a:t>How should the tools and processes be integrated?</a:t>
            </a:r>
          </a:p>
          <a:p>
            <a:pPr marL="627063" lvl="1" indent="-342900" algn="just">
              <a:buFont typeface="+mj-lt"/>
              <a:buAutoNum type="alphaUcPeriod"/>
            </a:pPr>
            <a:r>
              <a:rPr lang="en-US" sz="1400" dirty="0" smtClean="0"/>
              <a:t>What are the challenges to this integration?</a:t>
            </a:r>
          </a:p>
          <a:p>
            <a:pPr marL="627063" lvl="1" indent="-342900" algn="just">
              <a:buFont typeface="+mj-lt"/>
              <a:buAutoNum type="alphaUcPeriod"/>
            </a:pPr>
            <a:r>
              <a:rPr lang="en-US" sz="1400" dirty="0" smtClean="0"/>
              <a:t>What are the benefits of this integration?</a:t>
            </a:r>
          </a:p>
          <a:p>
            <a:pPr marL="231775" indent="-231775">
              <a:buFont typeface="+mj-lt"/>
              <a:buAutoNum type="arabicPeriod"/>
            </a:pPr>
            <a:r>
              <a:rPr lang="en-US" sz="1600" dirty="0" smtClean="0"/>
              <a:t>Risk-Requirements / SE&amp;I Integration</a:t>
            </a:r>
          </a:p>
          <a:p>
            <a:pPr marL="627063" lvl="1" indent="-342900" algn="just">
              <a:buFont typeface="+mj-lt"/>
              <a:buAutoNum type="alphaUcPeriod"/>
            </a:pPr>
            <a:r>
              <a:rPr lang="en-US" sz="1400" dirty="0" smtClean="0"/>
              <a:t>How can we integrate these without making them cumbersome? </a:t>
            </a:r>
          </a:p>
          <a:p>
            <a:pPr marL="627063" lvl="1" indent="-342900" algn="just">
              <a:buFont typeface="+mj-lt"/>
              <a:buAutoNum type="alphaUcPeriod"/>
            </a:pPr>
            <a:r>
              <a:rPr lang="en-US" sz="1400" dirty="0" smtClean="0"/>
              <a:t>How should the tools and processes be integrated?</a:t>
            </a:r>
          </a:p>
          <a:p>
            <a:pPr marL="627063" lvl="1" indent="-342900" algn="just">
              <a:buFont typeface="+mj-lt"/>
              <a:buAutoNum type="alphaUcPeriod"/>
            </a:pPr>
            <a:r>
              <a:rPr lang="en-US" sz="1400" dirty="0" smtClean="0"/>
              <a:t>What are the challenges to this integration?</a:t>
            </a:r>
          </a:p>
          <a:p>
            <a:pPr marL="627063" lvl="1" indent="-342900" algn="just">
              <a:buFont typeface="+mj-lt"/>
              <a:buAutoNum type="alphaUcPeriod"/>
            </a:pPr>
            <a:r>
              <a:rPr lang="en-US" sz="1400" dirty="0" smtClean="0"/>
              <a:t>What are the benefits of this integration?</a:t>
            </a:r>
          </a:p>
          <a:p>
            <a:pPr marL="342900" lvl="1" indent="-342900">
              <a:buFont typeface="+mj-lt"/>
              <a:buAutoNum type="arabicPeriod" startAt="3"/>
            </a:pPr>
            <a:r>
              <a:rPr lang="en-US" sz="1600" dirty="0" smtClean="0"/>
              <a:t>Discuss your </a:t>
            </a:r>
            <a:r>
              <a:rPr lang="en-US" sz="1600" dirty="0" err="1" smtClean="0"/>
              <a:t>org’s</a:t>
            </a:r>
            <a:r>
              <a:rPr lang="en-US" sz="1600" dirty="0" smtClean="0"/>
              <a:t> experience in integrating these areas.  What worked well?  What didn’t?</a:t>
            </a:r>
          </a:p>
          <a:p>
            <a:pPr algn="just">
              <a:buFont typeface="Calibri" pitchFamily="34" charset="0"/>
              <a:buAutoNum type="arabicPeriod"/>
            </a:pPr>
            <a:endParaRPr lang="en-US" sz="1600" dirty="0" smtClean="0"/>
          </a:p>
        </p:txBody>
      </p:sp>
      <p:sp>
        <p:nvSpPr>
          <p:cNvPr id="4" name="Text Placeholder 3"/>
          <p:cNvSpPr>
            <a:spLocks noGrp="1"/>
          </p:cNvSpPr>
          <p:nvPr>
            <p:ph type="body" sz="half" idx="2"/>
          </p:nvPr>
        </p:nvSpPr>
        <p:spPr>
          <a:xfrm>
            <a:off x="144462" y="1912938"/>
            <a:ext cx="2598738" cy="6088062"/>
          </a:xfrm>
        </p:spPr>
        <p:txBody>
          <a:bodyPr rtlCol="0">
            <a:normAutofit/>
          </a:bodyPr>
          <a:lstStyle/>
          <a:p>
            <a:pPr indent="4763" fontAlgn="auto">
              <a:spcAft>
                <a:spcPts val="0"/>
              </a:spcAft>
              <a:defRPr/>
            </a:pPr>
            <a:r>
              <a:rPr lang="en-US" sz="1800" b="1" dirty="0" err="1" smtClean="0"/>
              <a:t>Sous</a:t>
            </a:r>
            <a:r>
              <a:rPr lang="en-US" sz="1800" b="1" dirty="0" smtClean="0"/>
              <a:t> Chef: Dan Mulligan</a:t>
            </a:r>
          </a:p>
          <a:p>
            <a:pPr indent="4763" fontAlgn="auto">
              <a:spcAft>
                <a:spcPts val="0"/>
              </a:spcAft>
              <a:defRPr/>
            </a:pPr>
            <a:r>
              <a:rPr lang="en-US" dirty="0" smtClean="0"/>
              <a:t>For Enterprise Risk Management to be effective, risk information must be shared with other parts of the program, project, or organization.  Four areas of particular interest are Cost / Schedule / EV and Requirements / SE&amp;I. </a:t>
            </a:r>
          </a:p>
          <a:p>
            <a:pPr indent="4763" fontAlgn="auto">
              <a:spcAft>
                <a:spcPts val="0"/>
              </a:spcAft>
              <a:defRPr/>
            </a:pPr>
            <a:r>
              <a:rPr lang="en-US" dirty="0" smtClean="0"/>
              <a:t>We need to better understand the extent to which these functions should be integrated, and the value / benefits of integrating them.</a:t>
            </a:r>
          </a:p>
        </p:txBody>
      </p:sp>
      <p:sp>
        <p:nvSpPr>
          <p:cNvPr id="5" name="Rectangle 4"/>
          <p:cNvSpPr/>
          <p:nvPr/>
        </p:nvSpPr>
        <p:spPr>
          <a:xfrm>
            <a:off x="0" y="388203"/>
            <a:ext cx="2590800"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Table </a:t>
            </a:r>
            <a:r>
              <a:rPr lang="en-US" sz="48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5</a:t>
            </a:r>
            <a:endPar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sp>
        <p:nvSpPr>
          <p:cNvPr id="7" name="Title 1"/>
          <p:cNvSpPr>
            <a:spLocks/>
          </p:cNvSpPr>
          <p:nvPr/>
        </p:nvSpPr>
        <p:spPr bwMode="auto">
          <a:xfrm>
            <a:off x="2590800" y="685800"/>
            <a:ext cx="4267200" cy="1066800"/>
          </a:xfrm>
          <a:prstGeom prst="rect">
            <a:avLst/>
          </a:prstGeom>
          <a:noFill/>
          <a:ln w="9525">
            <a:noFill/>
            <a:miter lim="800000"/>
            <a:headEnd/>
            <a:tailEnd/>
          </a:ln>
        </p:spPr>
        <p:txBody>
          <a:bodyPr anchor="ctr"/>
          <a:lstStyle/>
          <a:p>
            <a:pPr algn="ctr"/>
            <a:r>
              <a:rPr lang="en-US" sz="3600" b="1" dirty="0" smtClean="0">
                <a:solidFill>
                  <a:srgbClr val="0070C0"/>
                </a:solidFill>
                <a:effectLst>
                  <a:outerShdw blurRad="38100" dist="38100" dir="2700000" algn="tl">
                    <a:srgbClr val="C0C0C0"/>
                  </a:outerShdw>
                </a:effectLst>
                <a:latin typeface="Garamond" pitchFamily="18" charset="0"/>
              </a:rPr>
              <a:t>Improving Process Integration</a:t>
            </a:r>
            <a:endParaRPr lang="en-US" sz="3600" b="1" dirty="0">
              <a:solidFill>
                <a:srgbClr val="0070C0"/>
              </a:solidFill>
              <a:effectLst>
                <a:outerShdw blurRad="38100" dist="38100" dir="2700000" algn="tl">
                  <a:srgbClr val="C0C0C0"/>
                </a:outerShdw>
              </a:effectLst>
              <a:latin typeface="Garamond" pitchFamily="18" charset="0"/>
            </a:endParaRPr>
          </a:p>
        </p:txBody>
      </p:sp>
      <p:sp>
        <p:nvSpPr>
          <p:cNvPr id="9" name="TextBox 8"/>
          <p:cNvSpPr txBox="1"/>
          <p:nvPr/>
        </p:nvSpPr>
        <p:spPr>
          <a:xfrm>
            <a:off x="2590800" y="1828800"/>
            <a:ext cx="4267200" cy="400110"/>
          </a:xfrm>
          <a:prstGeom prst="rect">
            <a:avLst/>
          </a:prstGeom>
          <a:noFill/>
        </p:spPr>
        <p:txBody>
          <a:bodyPr>
            <a:spAutoFit/>
          </a:bodyPr>
          <a:lstStyle/>
          <a:p>
            <a:pPr algn="ctr"/>
            <a:r>
              <a:rPr lang="en-US" sz="2000" b="1" u="sng" dirty="0">
                <a:solidFill>
                  <a:srgbClr val="558ED5"/>
                </a:solidFill>
                <a:latin typeface="Calibri" pitchFamily="34" charset="0"/>
              </a:rPr>
              <a:t>Discussion Threads</a:t>
            </a:r>
          </a:p>
        </p:txBody>
      </p:sp>
      <p:sp>
        <p:nvSpPr>
          <p:cNvPr id="11274" name="Text Box 10"/>
          <p:cNvSpPr txBox="1">
            <a:spLocks noChangeArrowheads="1"/>
          </p:cNvSpPr>
          <p:nvPr/>
        </p:nvSpPr>
        <p:spPr bwMode="auto">
          <a:xfrm>
            <a:off x="3048000" y="228600"/>
            <a:ext cx="3124200" cy="336550"/>
          </a:xfrm>
          <a:prstGeom prst="rect">
            <a:avLst/>
          </a:prstGeom>
          <a:solidFill>
            <a:srgbClr val="E3CDC7"/>
          </a:solidFill>
          <a:ln w="9525">
            <a:noFill/>
            <a:miter lim="800000"/>
            <a:headEnd/>
            <a:tailEnd/>
          </a:ln>
          <a:effectLst/>
        </p:spPr>
        <p:txBody>
          <a:bodyPr>
            <a:spAutoFit/>
          </a:bodyPr>
          <a:lstStyle/>
          <a:p>
            <a:pPr>
              <a:spcBef>
                <a:spcPct val="50000"/>
              </a:spcBef>
            </a:pPr>
            <a:r>
              <a:rPr lang="en-US" sz="1600" i="1"/>
              <a:t>“conversation around the theme”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971800" y="2209800"/>
            <a:ext cx="3886200" cy="5867400"/>
          </a:xfrm>
        </p:spPr>
        <p:txBody>
          <a:bodyPr/>
          <a:lstStyle/>
          <a:p>
            <a:pPr marL="231775" indent="-231775">
              <a:buFont typeface="+mj-lt"/>
              <a:buAutoNum type="arabicPeriod"/>
            </a:pPr>
            <a:r>
              <a:rPr lang="en-US" sz="1600" dirty="0" smtClean="0"/>
              <a:t>Closeout</a:t>
            </a:r>
          </a:p>
          <a:p>
            <a:pPr marL="627063" lvl="1" indent="-342900">
              <a:buFont typeface="+mj-lt"/>
              <a:buAutoNum type="alphaUcPeriod"/>
            </a:pPr>
            <a:r>
              <a:rPr lang="en-US" sz="1400" dirty="0" smtClean="0"/>
              <a:t>What actions have we taken and should we be taking to closeout / transition the risk and knowledge management (R&amp;KM) function in our programs,  projects, and organizations?</a:t>
            </a:r>
          </a:p>
          <a:p>
            <a:pPr marL="627063" lvl="1" indent="-342900" algn="just">
              <a:buFont typeface="+mj-lt"/>
              <a:buAutoNum type="alphaUcPeriod"/>
            </a:pPr>
            <a:r>
              <a:rPr lang="en-US" sz="1400" dirty="0" smtClean="0"/>
              <a:t>What are we doing to closeout risk management?</a:t>
            </a:r>
          </a:p>
          <a:p>
            <a:pPr marL="231775" indent="-231775">
              <a:buFont typeface="+mj-lt"/>
              <a:buAutoNum type="arabicPeriod"/>
            </a:pPr>
            <a:r>
              <a:rPr lang="en-US" sz="1600" dirty="0" smtClean="0"/>
              <a:t>Reflect</a:t>
            </a:r>
          </a:p>
          <a:p>
            <a:pPr marL="627063" lvl="1" indent="-342900" algn="just">
              <a:buFont typeface="+mj-lt"/>
              <a:buAutoNum type="alphaUcPeriod"/>
            </a:pPr>
            <a:r>
              <a:rPr lang="en-US" sz="1400" dirty="0" smtClean="0"/>
              <a:t>What are we doing and should we be doing to pass on our knowledge and experiences to support future missions? </a:t>
            </a:r>
          </a:p>
          <a:p>
            <a:pPr marL="231775" indent="-231775">
              <a:buFont typeface="+mj-lt"/>
              <a:buAutoNum type="arabicPeriod"/>
            </a:pPr>
            <a:r>
              <a:rPr lang="en-US" sz="1600" dirty="0" smtClean="0"/>
              <a:t>Next Steps</a:t>
            </a:r>
          </a:p>
          <a:p>
            <a:pPr marL="627063" lvl="1" indent="-342900" algn="just">
              <a:buFont typeface="+mj-lt"/>
              <a:buAutoNum type="alphaUcPeriod"/>
            </a:pPr>
            <a:r>
              <a:rPr lang="en-US" sz="1400" dirty="0" smtClean="0"/>
              <a:t>How are we using risk records as input to the future risk management function? </a:t>
            </a:r>
          </a:p>
          <a:p>
            <a:pPr marL="627063" lvl="1" indent="-342900" algn="just">
              <a:buFont typeface="+mj-lt"/>
              <a:buAutoNum type="alphaUcPeriod"/>
            </a:pPr>
            <a:endParaRPr lang="en-US" sz="1400" dirty="0" smtClean="0"/>
          </a:p>
        </p:txBody>
      </p:sp>
      <p:sp>
        <p:nvSpPr>
          <p:cNvPr id="4" name="Text Placeholder 3"/>
          <p:cNvSpPr>
            <a:spLocks noGrp="1"/>
          </p:cNvSpPr>
          <p:nvPr>
            <p:ph type="body" sz="half" idx="2"/>
          </p:nvPr>
        </p:nvSpPr>
        <p:spPr>
          <a:xfrm>
            <a:off x="152400" y="1828800"/>
            <a:ext cx="2819400" cy="6088062"/>
          </a:xfrm>
        </p:spPr>
        <p:txBody>
          <a:bodyPr rtlCol="0">
            <a:normAutofit/>
          </a:bodyPr>
          <a:lstStyle/>
          <a:p>
            <a:pPr fontAlgn="auto">
              <a:spcAft>
                <a:spcPts val="0"/>
              </a:spcAft>
              <a:defRPr/>
            </a:pPr>
            <a:r>
              <a:rPr lang="en-US" sz="1800" b="1" dirty="0" err="1" smtClean="0"/>
              <a:t>Sous</a:t>
            </a:r>
            <a:r>
              <a:rPr lang="en-US" sz="1800" b="1" dirty="0" smtClean="0"/>
              <a:t> Chef:  </a:t>
            </a:r>
            <a:r>
              <a:rPr lang="en-US" sz="1800" b="1" dirty="0" err="1" smtClean="0"/>
              <a:t>Vyga</a:t>
            </a:r>
            <a:r>
              <a:rPr lang="en-US" sz="1800" b="1" dirty="0" smtClean="0"/>
              <a:t> Kulpa</a:t>
            </a:r>
          </a:p>
          <a:p>
            <a:pPr fontAlgn="auto">
              <a:spcAft>
                <a:spcPts val="0"/>
              </a:spcAft>
              <a:defRPr/>
            </a:pPr>
            <a:r>
              <a:rPr lang="en-US" dirty="0" smtClean="0"/>
              <a:t>The cancellation of the Constellation program impacts many NASA organizations, programs, and projects.  While broad areas of focus have been defined, the detailed work to be performed is still an open question.</a:t>
            </a:r>
          </a:p>
          <a:p>
            <a:pPr fontAlgn="auto">
              <a:spcAft>
                <a:spcPts val="0"/>
              </a:spcAft>
              <a:defRPr/>
            </a:pPr>
            <a:endParaRPr lang="en-US" dirty="0" smtClean="0"/>
          </a:p>
          <a:p>
            <a:pPr fontAlgn="auto">
              <a:spcAft>
                <a:spcPts val="0"/>
              </a:spcAft>
              <a:defRPr/>
            </a:pPr>
            <a:r>
              <a:rPr lang="en-US" dirty="0" smtClean="0"/>
              <a:t>Given what we know about the work NASA will be focused on going forward, what  actions can we take now to closeout / transition our current risk and knowledge management work to best support future projects?</a:t>
            </a:r>
          </a:p>
        </p:txBody>
      </p:sp>
      <p:sp>
        <p:nvSpPr>
          <p:cNvPr id="5" name="Rectangle 4"/>
          <p:cNvSpPr/>
          <p:nvPr/>
        </p:nvSpPr>
        <p:spPr>
          <a:xfrm>
            <a:off x="4267200" y="381000"/>
            <a:ext cx="2590800"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Table </a:t>
            </a:r>
            <a:r>
              <a:rPr lang="en-US" sz="48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6</a:t>
            </a:r>
            <a:endPar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sp>
        <p:nvSpPr>
          <p:cNvPr id="7" name="Title 1"/>
          <p:cNvSpPr>
            <a:spLocks/>
          </p:cNvSpPr>
          <p:nvPr/>
        </p:nvSpPr>
        <p:spPr bwMode="auto">
          <a:xfrm>
            <a:off x="304800" y="533400"/>
            <a:ext cx="3810000" cy="1066800"/>
          </a:xfrm>
          <a:prstGeom prst="rect">
            <a:avLst/>
          </a:prstGeom>
          <a:noFill/>
          <a:ln w="9525">
            <a:noFill/>
            <a:miter lim="800000"/>
            <a:headEnd/>
            <a:tailEnd/>
          </a:ln>
        </p:spPr>
        <p:txBody>
          <a:bodyPr anchor="ctr"/>
          <a:lstStyle/>
          <a:p>
            <a:pPr algn="ctr"/>
            <a:r>
              <a:rPr lang="en-US" sz="3200" b="1" dirty="0" smtClean="0">
                <a:solidFill>
                  <a:srgbClr val="0070C0"/>
                </a:solidFill>
                <a:effectLst>
                  <a:outerShdw blurRad="38100" dist="38100" dir="2700000" algn="tl">
                    <a:srgbClr val="C0C0C0"/>
                  </a:outerShdw>
                </a:effectLst>
                <a:latin typeface="Garamond" pitchFamily="18" charset="0"/>
              </a:rPr>
              <a:t>Risk Management Transition</a:t>
            </a:r>
            <a:endParaRPr lang="en-US" sz="3200" b="1" dirty="0">
              <a:solidFill>
                <a:srgbClr val="0070C0"/>
              </a:solidFill>
              <a:effectLst>
                <a:outerShdw blurRad="38100" dist="38100" dir="2700000" algn="tl">
                  <a:srgbClr val="C0C0C0"/>
                </a:outerShdw>
              </a:effectLst>
              <a:latin typeface="Garamond" pitchFamily="18" charset="0"/>
            </a:endParaRPr>
          </a:p>
        </p:txBody>
      </p:sp>
      <p:sp>
        <p:nvSpPr>
          <p:cNvPr id="9" name="TextBox 8"/>
          <p:cNvSpPr txBox="1"/>
          <p:nvPr/>
        </p:nvSpPr>
        <p:spPr>
          <a:xfrm>
            <a:off x="2590800" y="1828800"/>
            <a:ext cx="4267200" cy="400110"/>
          </a:xfrm>
          <a:prstGeom prst="rect">
            <a:avLst/>
          </a:prstGeom>
          <a:noFill/>
        </p:spPr>
        <p:txBody>
          <a:bodyPr>
            <a:spAutoFit/>
          </a:bodyPr>
          <a:lstStyle/>
          <a:p>
            <a:pPr algn="ctr"/>
            <a:r>
              <a:rPr lang="en-US" sz="2000" b="1" u="sng" dirty="0">
                <a:solidFill>
                  <a:srgbClr val="558ED5"/>
                </a:solidFill>
                <a:latin typeface="Calibri" pitchFamily="34" charset="0"/>
              </a:rPr>
              <a:t>Discussion Threads</a:t>
            </a:r>
          </a:p>
        </p:txBody>
      </p:sp>
      <p:sp>
        <p:nvSpPr>
          <p:cNvPr id="12298" name="Text Box 10"/>
          <p:cNvSpPr txBox="1">
            <a:spLocks noChangeArrowheads="1"/>
          </p:cNvSpPr>
          <p:nvPr/>
        </p:nvSpPr>
        <p:spPr bwMode="auto">
          <a:xfrm>
            <a:off x="762000" y="152400"/>
            <a:ext cx="3124200" cy="336550"/>
          </a:xfrm>
          <a:prstGeom prst="rect">
            <a:avLst/>
          </a:prstGeom>
          <a:solidFill>
            <a:srgbClr val="E3CDC7"/>
          </a:solidFill>
          <a:ln w="9525">
            <a:noFill/>
            <a:miter lim="800000"/>
            <a:headEnd/>
            <a:tailEnd/>
          </a:ln>
          <a:effectLst/>
        </p:spPr>
        <p:txBody>
          <a:bodyPr>
            <a:spAutoFit/>
          </a:bodyPr>
          <a:lstStyle/>
          <a:p>
            <a:pPr>
              <a:spcBef>
                <a:spcPct val="50000"/>
              </a:spcBef>
            </a:pPr>
            <a:r>
              <a:rPr lang="en-US" sz="1600" i="1"/>
              <a:t>“conversation around the theme”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09600"/>
            <a:ext cx="4267200" cy="1066800"/>
          </a:xfrm>
        </p:spPr>
        <p:txBody>
          <a:bodyPr>
            <a:normAutofit fontScale="90000"/>
          </a:bodyPr>
          <a:lstStyle/>
          <a:p>
            <a:pPr algn="ctr">
              <a:spcBef>
                <a:spcPct val="50000"/>
              </a:spcBef>
              <a:defRPr/>
            </a:pPr>
            <a:r>
              <a:rPr lang="en-US" sz="3600" dirty="0" smtClean="0">
                <a:effectLst>
                  <a:outerShdw blurRad="38100" dist="38100" dir="2700000" algn="tl">
                    <a:srgbClr val="C0C0C0"/>
                  </a:outerShdw>
                </a:effectLst>
              </a:rPr>
              <a:t>Risk Mgt Alignment with Other Functions</a:t>
            </a:r>
            <a:endParaRPr lang="en-US" sz="3600" dirty="0">
              <a:effectLst>
                <a:outerShdw blurRad="38100" dist="38100" dir="2700000" algn="tl">
                  <a:srgbClr val="C0C0C0"/>
                </a:outerShdw>
              </a:effectLst>
            </a:endParaRPr>
          </a:p>
        </p:txBody>
      </p:sp>
      <p:sp>
        <p:nvSpPr>
          <p:cNvPr id="5" name="Text Placeholder 4"/>
          <p:cNvSpPr>
            <a:spLocks noGrp="1"/>
          </p:cNvSpPr>
          <p:nvPr>
            <p:ph type="body" sz="half" idx="2"/>
          </p:nvPr>
        </p:nvSpPr>
        <p:spPr>
          <a:xfrm>
            <a:off x="152400" y="1752600"/>
            <a:ext cx="2743200" cy="6164262"/>
          </a:xfrm>
        </p:spPr>
        <p:txBody>
          <a:bodyPr rtlCol="0">
            <a:normAutofit lnSpcReduction="10000"/>
          </a:bodyPr>
          <a:lstStyle/>
          <a:p>
            <a:r>
              <a:rPr lang="en-US" sz="1800" b="1" dirty="0" err="1" smtClean="0">
                <a:latin typeface="Calibri" pitchFamily="34" charset="0"/>
              </a:rPr>
              <a:t>Sous</a:t>
            </a:r>
            <a:r>
              <a:rPr lang="en-US" sz="1800" b="1" dirty="0" smtClean="0">
                <a:latin typeface="Calibri" pitchFamily="34" charset="0"/>
              </a:rPr>
              <a:t> Chef: Steve Newman</a:t>
            </a:r>
          </a:p>
          <a:p>
            <a:pPr marL="0" lvl="1"/>
            <a:r>
              <a:rPr lang="en-US" sz="1600" dirty="0" smtClean="0">
                <a:latin typeface="Calibri" pitchFamily="34" charset="0"/>
              </a:rPr>
              <a:t>While handled as a standalone program / project process requirement, risk management philosophies and practices are also deeply embedded in the way we do work across our organizations.  </a:t>
            </a:r>
          </a:p>
          <a:p>
            <a:pPr marL="0" lvl="1"/>
            <a:endParaRPr lang="en-US" sz="1600" dirty="0" smtClean="0">
              <a:latin typeface="Calibri" pitchFamily="34" charset="0"/>
            </a:endParaRPr>
          </a:p>
          <a:p>
            <a:pPr marL="0" lvl="1"/>
            <a:r>
              <a:rPr lang="en-US" sz="1600" dirty="0" smtClean="0">
                <a:latin typeface="Calibri" pitchFamily="34" charset="0"/>
              </a:rPr>
              <a:t>The synergy between Continuous Risk Management (CRM) and Safety &amp; Mission Assurance (S&amp;MA), the Program Requirements Control Board (PRCB) , Standing Review Board (SRB) and Joint Confidence Level (JCL) are some examples.  </a:t>
            </a:r>
          </a:p>
          <a:p>
            <a:pPr marL="0" lvl="1"/>
            <a:endParaRPr lang="en-US" sz="1600" dirty="0" smtClean="0">
              <a:latin typeface="Calibri" pitchFamily="34" charset="0"/>
            </a:endParaRPr>
          </a:p>
          <a:p>
            <a:pPr marL="0" lvl="1"/>
            <a:r>
              <a:rPr lang="en-US" sz="1600" dirty="0" smtClean="0">
                <a:latin typeface="Calibri" pitchFamily="34" charset="0"/>
              </a:rPr>
              <a:t>So what level of integration or simple communication is required between these processes,  forums, and their associated practitioners.</a:t>
            </a:r>
          </a:p>
          <a:p>
            <a:pPr marL="342900" indent="-342900" fontAlgn="auto">
              <a:spcAft>
                <a:spcPts val="0"/>
              </a:spcAft>
              <a:defRPr/>
            </a:pPr>
            <a:endParaRPr lang="en-US" dirty="0"/>
          </a:p>
        </p:txBody>
      </p:sp>
      <p:sp>
        <p:nvSpPr>
          <p:cNvPr id="6" name="Rectangle 5"/>
          <p:cNvSpPr/>
          <p:nvPr/>
        </p:nvSpPr>
        <p:spPr>
          <a:xfrm>
            <a:off x="0" y="388203"/>
            <a:ext cx="2590800"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Table </a:t>
            </a:r>
            <a:r>
              <a:rPr lang="en-US" sz="48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7</a:t>
            </a:r>
            <a:endPar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sp>
        <p:nvSpPr>
          <p:cNvPr id="9" name="TextBox 8"/>
          <p:cNvSpPr txBox="1"/>
          <p:nvPr/>
        </p:nvSpPr>
        <p:spPr>
          <a:xfrm>
            <a:off x="2590800" y="1752600"/>
            <a:ext cx="4267200" cy="400110"/>
          </a:xfrm>
          <a:prstGeom prst="rect">
            <a:avLst/>
          </a:prstGeom>
          <a:noFill/>
        </p:spPr>
        <p:txBody>
          <a:bodyPr>
            <a:spAutoFit/>
          </a:bodyPr>
          <a:lstStyle/>
          <a:p>
            <a:pPr algn="ctr"/>
            <a:r>
              <a:rPr lang="en-US" sz="2000" b="1" u="sng" dirty="0">
                <a:solidFill>
                  <a:srgbClr val="558ED5"/>
                </a:solidFill>
                <a:latin typeface="Calibri" pitchFamily="34" charset="0"/>
              </a:rPr>
              <a:t>Discussion Threads</a:t>
            </a:r>
          </a:p>
        </p:txBody>
      </p:sp>
      <p:sp>
        <p:nvSpPr>
          <p:cNvPr id="15370" name="Text Box 10"/>
          <p:cNvSpPr txBox="1">
            <a:spLocks noChangeArrowheads="1"/>
          </p:cNvSpPr>
          <p:nvPr/>
        </p:nvSpPr>
        <p:spPr bwMode="auto">
          <a:xfrm>
            <a:off x="3124200" y="228600"/>
            <a:ext cx="3124200" cy="336550"/>
          </a:xfrm>
          <a:prstGeom prst="rect">
            <a:avLst/>
          </a:prstGeom>
          <a:solidFill>
            <a:srgbClr val="E3CDC7"/>
          </a:solidFill>
          <a:ln w="9525">
            <a:noFill/>
            <a:miter lim="800000"/>
            <a:headEnd/>
            <a:tailEnd/>
          </a:ln>
          <a:effectLst/>
        </p:spPr>
        <p:txBody>
          <a:bodyPr>
            <a:spAutoFit/>
          </a:bodyPr>
          <a:lstStyle/>
          <a:p>
            <a:pPr>
              <a:spcBef>
                <a:spcPct val="50000"/>
              </a:spcBef>
            </a:pPr>
            <a:r>
              <a:rPr lang="en-US" sz="1600" i="1"/>
              <a:t>“conversation around the theme”</a:t>
            </a:r>
          </a:p>
        </p:txBody>
      </p:sp>
      <p:sp>
        <p:nvSpPr>
          <p:cNvPr id="11" name="Content Placeholder 2"/>
          <p:cNvSpPr>
            <a:spLocks noGrp="1"/>
          </p:cNvSpPr>
          <p:nvPr>
            <p:ph idx="1"/>
          </p:nvPr>
        </p:nvSpPr>
        <p:spPr>
          <a:xfrm>
            <a:off x="2895600" y="2133600"/>
            <a:ext cx="3619500" cy="6857999"/>
          </a:xfrm>
        </p:spPr>
        <p:txBody>
          <a:bodyPr/>
          <a:lstStyle/>
          <a:p>
            <a:pPr marL="231775" indent="-231775">
              <a:buFont typeface="+mj-lt"/>
              <a:buAutoNum type="arabicPeriod"/>
            </a:pPr>
            <a:r>
              <a:rPr lang="en-US" sz="1600" dirty="0" smtClean="0"/>
              <a:t>Program-Project Decision Forums</a:t>
            </a:r>
          </a:p>
          <a:p>
            <a:pPr marL="627063" lvl="1" indent="-342900">
              <a:buFont typeface="+mj-lt"/>
              <a:buAutoNum type="alphaUcPeriod"/>
            </a:pPr>
            <a:r>
              <a:rPr lang="en-US" sz="1400" dirty="0" smtClean="0"/>
              <a:t>PRCB</a:t>
            </a:r>
          </a:p>
          <a:p>
            <a:pPr marL="627063" lvl="1" indent="-342900">
              <a:buFont typeface="+mj-lt"/>
              <a:buAutoNum type="alphaUcPeriod"/>
            </a:pPr>
            <a:r>
              <a:rPr lang="en-US" sz="1400" dirty="0" smtClean="0"/>
              <a:t>PRBD Subordinate Boards</a:t>
            </a:r>
          </a:p>
          <a:p>
            <a:pPr marL="627063" lvl="1" indent="-342900">
              <a:buFont typeface="+mj-lt"/>
              <a:buAutoNum type="alphaUcPeriod"/>
            </a:pPr>
            <a:r>
              <a:rPr lang="en-US" sz="1400" dirty="0" smtClean="0"/>
              <a:t>TIMs</a:t>
            </a:r>
          </a:p>
          <a:p>
            <a:pPr marL="627063" lvl="1" indent="-342900">
              <a:buFont typeface="+mj-lt"/>
              <a:buAutoNum type="alphaUcPeriod"/>
            </a:pPr>
            <a:r>
              <a:rPr lang="en-US" sz="1400" dirty="0" smtClean="0"/>
              <a:t>Milestone Reviews</a:t>
            </a:r>
          </a:p>
          <a:p>
            <a:pPr marL="231775" indent="-231775">
              <a:buFont typeface="+mj-lt"/>
              <a:buAutoNum type="arabicPeriod"/>
            </a:pPr>
            <a:r>
              <a:rPr lang="en-US" sz="1600" dirty="0" smtClean="0"/>
              <a:t>Institutional Risk Decision Forums</a:t>
            </a:r>
          </a:p>
          <a:p>
            <a:pPr marL="627063" lvl="1" indent="-342900">
              <a:buFont typeface="+mj-lt"/>
              <a:buAutoNum type="alphaUcPeriod"/>
            </a:pPr>
            <a:r>
              <a:rPr lang="en-US" sz="1400" dirty="0" smtClean="0"/>
              <a:t>Facility Management – Systems Safety Analysis</a:t>
            </a:r>
          </a:p>
          <a:p>
            <a:pPr marL="627063" lvl="1" indent="-342900">
              <a:buFont typeface="+mj-lt"/>
              <a:buAutoNum type="alphaUcPeriod"/>
            </a:pPr>
            <a:r>
              <a:rPr lang="en-US" sz="1400" dirty="0" smtClean="0"/>
              <a:t>Construction of Facilities (</a:t>
            </a:r>
            <a:r>
              <a:rPr lang="en-US" sz="1400" dirty="0" err="1" smtClean="0"/>
              <a:t>CoF</a:t>
            </a:r>
            <a:r>
              <a:rPr lang="en-US" sz="1400" dirty="0" smtClean="0"/>
              <a:t>) Process</a:t>
            </a:r>
          </a:p>
          <a:p>
            <a:pPr marL="627063" lvl="1" indent="-342900">
              <a:buFont typeface="+mj-lt"/>
              <a:buAutoNum type="alphaUcPeriod"/>
            </a:pPr>
            <a:r>
              <a:rPr lang="en-US" sz="1400" dirty="0" smtClean="0"/>
              <a:t>Institutional Safety Process (OSHA)</a:t>
            </a:r>
          </a:p>
          <a:p>
            <a:pPr marL="231775" indent="-231775">
              <a:buFont typeface="+mj-lt"/>
              <a:buAutoNum type="arabicPeriod"/>
            </a:pPr>
            <a:r>
              <a:rPr lang="en-US" sz="1600" dirty="0" smtClean="0"/>
              <a:t>Independent Technical Authority (OCE and SMA) and Standing Review Board Risk Identification Forums</a:t>
            </a:r>
          </a:p>
          <a:p>
            <a:pPr marL="627063" lvl="1" indent="-342900">
              <a:buFont typeface="+mj-lt"/>
              <a:buAutoNum type="alphaUcPeriod"/>
            </a:pPr>
            <a:r>
              <a:rPr lang="en-US" sz="1400" dirty="0" smtClean="0"/>
              <a:t>Safety and Mission Assurance (SMA)</a:t>
            </a:r>
          </a:p>
          <a:p>
            <a:pPr marL="627063" lvl="1" indent="-342900">
              <a:buFont typeface="+mj-lt"/>
              <a:buAutoNum type="alphaUcPeriod"/>
            </a:pPr>
            <a:r>
              <a:rPr lang="en-US" sz="1400" dirty="0" smtClean="0"/>
              <a:t>Standing Review Board</a:t>
            </a:r>
          </a:p>
          <a:p>
            <a:pPr marL="627063" lvl="1" indent="-342900">
              <a:buFont typeface="+mj-lt"/>
              <a:buAutoNum type="alphaUcPeriod"/>
            </a:pPr>
            <a:r>
              <a:rPr lang="en-US" sz="1400" dirty="0" smtClean="0"/>
              <a:t>Joint Confidence Level (JCL)</a:t>
            </a:r>
          </a:p>
          <a:p>
            <a:pPr marL="627063" lvl="1" indent="-342900" algn="just">
              <a:buFont typeface="+mj-lt"/>
              <a:buAutoNum type="alphaUcPeriod"/>
            </a:pPr>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6629400" cy="1981200"/>
          </a:xfrm>
          <a:solidFill>
            <a:schemeClr val="accent1">
              <a:lumMod val="20000"/>
              <a:lumOff val="80000"/>
            </a:schemeClr>
          </a:solidFill>
          <a:ln>
            <a:solidFill>
              <a:schemeClr val="bg1">
                <a:lumMod val="50000"/>
              </a:schemeClr>
            </a:solidFill>
          </a:ln>
          <a:effectLst>
            <a:outerShdw blurRad="50800" dist="38100" dir="2700000" algn="tl" rotWithShape="0">
              <a:prstClr val="black">
                <a:alpha val="40000"/>
              </a:prstClr>
            </a:outerShdw>
          </a:effectLst>
          <a:scene3d>
            <a:camera prst="orthographicFront"/>
            <a:lightRig rig="threePt" dir="t"/>
          </a:scene3d>
          <a:sp3d>
            <a:bevelT/>
          </a:sp3d>
        </p:spPr>
        <p:txBody>
          <a:bodyPr>
            <a:normAutofit/>
          </a:bodyPr>
          <a:lstStyle/>
          <a:p>
            <a:pPr algn="ctr">
              <a:lnSpc>
                <a:spcPct val="80000"/>
              </a:lnSpc>
              <a:spcAft>
                <a:spcPts val="600"/>
              </a:spcAft>
              <a:buFont typeface="Arial" charset="0"/>
              <a:buNone/>
            </a:pPr>
            <a:r>
              <a:rPr lang="en-US" sz="2000" b="1" u="sng" dirty="0" smtClean="0">
                <a:effectLst>
                  <a:outerShdw blurRad="38100" dist="38100" dir="2700000" algn="tl">
                    <a:srgbClr val="C0C0C0"/>
                  </a:outerShdw>
                </a:effectLst>
                <a:latin typeface="Garamond" pitchFamily="18" charset="0"/>
              </a:rPr>
              <a:t>Don’t Miss the Next Event</a:t>
            </a:r>
          </a:p>
          <a:p>
            <a:pPr>
              <a:lnSpc>
                <a:spcPct val="80000"/>
              </a:lnSpc>
              <a:spcAft>
                <a:spcPts val="600"/>
              </a:spcAft>
              <a:buFont typeface="Arial" charset="0"/>
              <a:buNone/>
            </a:pPr>
            <a:r>
              <a:rPr lang="en-US" sz="2000" b="1" dirty="0" smtClean="0"/>
              <a:t>What:     </a:t>
            </a:r>
            <a:r>
              <a:rPr lang="en-US" sz="2000" dirty="0" smtClean="0"/>
              <a:t>18</a:t>
            </a:r>
            <a:r>
              <a:rPr lang="en-US" sz="2000" baseline="30000" dirty="0" smtClean="0"/>
              <a:t>th</a:t>
            </a:r>
            <a:r>
              <a:rPr lang="en-US" sz="2000" dirty="0" smtClean="0"/>
              <a:t> ESMD R&amp;KM Workshop</a:t>
            </a:r>
          </a:p>
          <a:p>
            <a:pPr>
              <a:lnSpc>
                <a:spcPct val="80000"/>
              </a:lnSpc>
              <a:spcAft>
                <a:spcPts val="600"/>
              </a:spcAft>
              <a:buFont typeface="Arial" charset="0"/>
              <a:buNone/>
            </a:pPr>
            <a:r>
              <a:rPr lang="en-US" sz="2000" b="1" dirty="0" smtClean="0"/>
              <a:t>When:    </a:t>
            </a:r>
            <a:r>
              <a:rPr lang="en-US" sz="2000" dirty="0" smtClean="0"/>
              <a:t>28-30 June 2011</a:t>
            </a:r>
          </a:p>
          <a:p>
            <a:pPr>
              <a:lnSpc>
                <a:spcPct val="80000"/>
              </a:lnSpc>
              <a:spcAft>
                <a:spcPts val="600"/>
              </a:spcAft>
              <a:buFont typeface="Arial" charset="0"/>
              <a:buNone/>
            </a:pPr>
            <a:r>
              <a:rPr lang="en-US" sz="2000" b="1" dirty="0" smtClean="0"/>
              <a:t>Where:   </a:t>
            </a:r>
            <a:r>
              <a:rPr lang="en-US" sz="2000" dirty="0" smtClean="0"/>
              <a:t>Fort Belvoir, VA</a:t>
            </a:r>
          </a:p>
          <a:p>
            <a:pPr>
              <a:lnSpc>
                <a:spcPct val="80000"/>
              </a:lnSpc>
              <a:spcAft>
                <a:spcPts val="600"/>
              </a:spcAft>
              <a:buFont typeface="Arial" charset="0"/>
              <a:buNone/>
            </a:pPr>
            <a:r>
              <a:rPr lang="en-US" sz="2000" b="1" dirty="0" smtClean="0"/>
              <a:t>More Info:    </a:t>
            </a:r>
            <a:r>
              <a:rPr lang="en-US" sz="2000" dirty="0" smtClean="0"/>
              <a:t>Contact Dave Lengyel for Details</a:t>
            </a:r>
          </a:p>
        </p:txBody>
      </p:sp>
      <p:sp>
        <p:nvSpPr>
          <p:cNvPr id="8" name="Rectangle 7"/>
          <p:cNvSpPr/>
          <p:nvPr/>
        </p:nvSpPr>
        <p:spPr>
          <a:xfrm>
            <a:off x="457200" y="0"/>
            <a:ext cx="5943600" cy="120032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7200" b="1" dirty="0">
                <a:ln w="11430"/>
                <a:solidFill>
                  <a:srgbClr val="C00000"/>
                </a:solidFill>
                <a:effectLst>
                  <a:outerShdw blurRad="50800" dist="39000" dir="5460000" algn="tl">
                    <a:srgbClr val="000000">
                      <a:alpha val="38000"/>
                    </a:srgbClr>
                  </a:outerShdw>
                </a:effectLst>
                <a:latin typeface="Lucida Calligraphy" pitchFamily="66" charset="0"/>
                <a:cs typeface="Estrangelo Edessa" pitchFamily="66"/>
              </a:rPr>
              <a:t>Thank You</a:t>
            </a:r>
          </a:p>
        </p:txBody>
      </p:sp>
      <p:sp>
        <p:nvSpPr>
          <p:cNvPr id="12" name="Content Placeholder 2"/>
          <p:cNvSpPr txBox="1">
            <a:spLocks/>
          </p:cNvSpPr>
          <p:nvPr/>
        </p:nvSpPr>
        <p:spPr>
          <a:xfrm>
            <a:off x="152400" y="6324600"/>
            <a:ext cx="6629400" cy="2438400"/>
          </a:xfrm>
          <a:prstGeom prst="rect">
            <a:avLst/>
          </a:prstGeom>
          <a:solidFill>
            <a:schemeClr val="accent6">
              <a:lumMod val="40000"/>
              <a:lumOff val="60000"/>
            </a:schemeClr>
          </a:solidFill>
          <a:ln>
            <a:solidFill>
              <a:schemeClr val="bg1">
                <a:lumMod val="50000"/>
              </a:schemeClr>
            </a:solidFill>
          </a:ln>
          <a:effectLst>
            <a:outerShdw blurRad="50800" dist="38100" dir="2700000" algn="tl" rotWithShape="0">
              <a:prstClr val="black">
                <a:alpha val="40000"/>
              </a:prstClr>
            </a:outerShdw>
          </a:effectLst>
          <a:scene3d>
            <a:camera prst="orthographicFront"/>
            <a:lightRig rig="threePt" dir="t"/>
          </a:scene3d>
          <a:sp3d>
            <a:bevelT/>
          </a:sp3d>
        </p:spPr>
        <p:txBody>
          <a:bodyPr>
            <a:normAutofit/>
          </a:bodyPr>
          <a:lstStyle/>
          <a:p>
            <a:pPr marL="342900" indent="-342900" algn="ctr">
              <a:lnSpc>
                <a:spcPct val="80000"/>
              </a:lnSpc>
              <a:spcBef>
                <a:spcPct val="20000"/>
              </a:spcBef>
              <a:spcAft>
                <a:spcPts val="900"/>
              </a:spcAft>
              <a:buFont typeface="Arial" charset="0"/>
              <a:buNone/>
            </a:pPr>
            <a:r>
              <a:rPr lang="en-US" sz="2200" b="1" u="sng" dirty="0">
                <a:effectLst>
                  <a:outerShdw blurRad="38100" dist="38100" dir="2700000" algn="tl">
                    <a:srgbClr val="C0C0C0"/>
                  </a:outerShdw>
                </a:effectLst>
                <a:latin typeface="Garamond" pitchFamily="18" charset="0"/>
              </a:rPr>
              <a:t>Sponsor Information</a:t>
            </a:r>
          </a:p>
          <a:p>
            <a:pPr marL="342900" indent="-342900">
              <a:lnSpc>
                <a:spcPct val="80000"/>
              </a:lnSpc>
              <a:spcBef>
                <a:spcPct val="20000"/>
              </a:spcBef>
              <a:spcAft>
                <a:spcPts val="900"/>
              </a:spcAft>
            </a:pPr>
            <a:r>
              <a:rPr lang="en-US" sz="2200" b="1" dirty="0" smtClean="0">
                <a:latin typeface="Calibri" pitchFamily="34" charset="0"/>
              </a:rPr>
              <a:t>David M. Lengyel</a:t>
            </a:r>
            <a:r>
              <a:rPr lang="en-US" sz="2200" dirty="0">
                <a:latin typeface="Calibri" pitchFamily="34" charset="0"/>
              </a:rPr>
              <a:t>	</a:t>
            </a:r>
            <a:r>
              <a:rPr lang="en-US" sz="2200" dirty="0" smtClean="0">
                <a:latin typeface="Calibri" pitchFamily="34" charset="0"/>
              </a:rPr>
              <a:t>                </a:t>
            </a:r>
            <a:r>
              <a:rPr lang="en-US" sz="2200" dirty="0">
                <a:latin typeface="Calibri" pitchFamily="34" charset="0"/>
              </a:rPr>
              <a:t>	  (202) 358-0391</a:t>
            </a:r>
          </a:p>
          <a:p>
            <a:pPr marL="342900" indent="-342900">
              <a:lnSpc>
                <a:spcPct val="80000"/>
              </a:lnSpc>
              <a:spcBef>
                <a:spcPct val="20000"/>
              </a:spcBef>
              <a:spcAft>
                <a:spcPts val="900"/>
              </a:spcAft>
            </a:pPr>
            <a:r>
              <a:rPr lang="en-US" sz="2000" dirty="0" smtClean="0">
                <a:latin typeface="Calibri" pitchFamily="34" charset="0"/>
              </a:rPr>
              <a:t>ESMD/Risk </a:t>
            </a:r>
            <a:r>
              <a:rPr lang="en-US" sz="2000" dirty="0">
                <a:latin typeface="Calibri" pitchFamily="34" charset="0"/>
              </a:rPr>
              <a:t>and Knowledge Management </a:t>
            </a:r>
            <a:r>
              <a:rPr lang="en-US" sz="2000" dirty="0" smtClean="0">
                <a:latin typeface="Calibri" pitchFamily="34" charset="0"/>
              </a:rPr>
              <a:t>Officer</a:t>
            </a:r>
            <a:endParaRPr lang="en-US" sz="2000" dirty="0">
              <a:latin typeface="Calibri" pitchFamily="34" charset="0"/>
            </a:endParaRPr>
          </a:p>
          <a:p>
            <a:pPr marL="342900" indent="-342900">
              <a:lnSpc>
                <a:spcPct val="80000"/>
              </a:lnSpc>
              <a:spcBef>
                <a:spcPct val="20000"/>
              </a:spcBef>
              <a:spcAft>
                <a:spcPts val="900"/>
              </a:spcAft>
            </a:pPr>
            <a:r>
              <a:rPr lang="en-US" sz="2000" dirty="0" smtClean="0">
                <a:latin typeface="Calibri" pitchFamily="34" charset="0"/>
                <a:hlinkClick r:id="rId3"/>
              </a:rPr>
              <a:t>dlengyel@hq.nasa.gov</a:t>
            </a:r>
            <a:endParaRPr lang="en-US" sz="2000" dirty="0" smtClean="0">
              <a:latin typeface="Calibri" pitchFamily="34" charset="0"/>
            </a:endParaRPr>
          </a:p>
          <a:p>
            <a:pPr marL="342900" indent="-342900">
              <a:lnSpc>
                <a:spcPct val="80000"/>
              </a:lnSpc>
              <a:spcBef>
                <a:spcPct val="20000"/>
              </a:spcBef>
              <a:spcAft>
                <a:spcPts val="900"/>
              </a:spcAft>
            </a:pPr>
            <a:r>
              <a:rPr lang="en-US" sz="2000" dirty="0" smtClean="0">
                <a:latin typeface="Calibri" pitchFamily="34" charset="0"/>
              </a:rPr>
              <a:t>https</a:t>
            </a:r>
            <a:r>
              <a:rPr lang="en-US" sz="2000" dirty="0">
                <a:latin typeface="Calibri" pitchFamily="34" charset="0"/>
              </a:rPr>
              <a:t>://ice.exploration.nasa.gov/ice/site/km</a:t>
            </a:r>
            <a:endParaRPr lang="en-US" sz="2200" dirty="0">
              <a:latin typeface="Calibri" pitchFamily="34" charset="0"/>
            </a:endParaRPr>
          </a:p>
        </p:txBody>
      </p:sp>
      <p:sp>
        <p:nvSpPr>
          <p:cNvPr id="13" name="Content Placeholder 2"/>
          <p:cNvSpPr txBox="1">
            <a:spLocks/>
          </p:cNvSpPr>
          <p:nvPr/>
        </p:nvSpPr>
        <p:spPr>
          <a:xfrm>
            <a:off x="152400" y="3810000"/>
            <a:ext cx="6629400" cy="2209800"/>
          </a:xfrm>
          <a:prstGeom prst="rect">
            <a:avLst/>
          </a:prstGeom>
          <a:solidFill>
            <a:srgbClr val="F6FABC"/>
          </a:solidFill>
          <a:ln>
            <a:solidFill>
              <a:schemeClr val="bg1">
                <a:lumMod val="50000"/>
              </a:schemeClr>
            </a:solidFill>
          </a:ln>
          <a:effectLst>
            <a:outerShdw blurRad="50800" dist="38100" dir="2700000" algn="tl" rotWithShape="0">
              <a:prstClr val="black">
                <a:alpha val="40000"/>
              </a:prstClr>
            </a:outerShdw>
          </a:effectLst>
          <a:scene3d>
            <a:camera prst="orthographicFront"/>
            <a:lightRig rig="threePt" dir="t"/>
          </a:scene3d>
          <a:sp3d>
            <a:bevelT/>
          </a:sp3d>
        </p:spPr>
        <p:txBody>
          <a:bodyPr>
            <a:normAutofit fontScale="92500" lnSpcReduction="10000"/>
          </a:bodyPr>
          <a:lstStyle/>
          <a:p>
            <a:pPr marL="342900" indent="-342900" algn="ctr" fontAlgn="auto">
              <a:spcBef>
                <a:spcPct val="20000"/>
              </a:spcBef>
              <a:spcAft>
                <a:spcPts val="600"/>
              </a:spcAft>
              <a:buFont typeface="Arial" pitchFamily="34" charset="0"/>
              <a:buNone/>
              <a:defRPr/>
            </a:pPr>
            <a:r>
              <a:rPr lang="en-US" sz="2600" b="1" u="sng" dirty="0" smtClean="0">
                <a:effectLst>
                  <a:outerShdw blurRad="50800" dist="38100" dir="2700000" algn="tl" rotWithShape="0">
                    <a:prstClr val="black">
                      <a:alpha val="40000"/>
                    </a:prstClr>
                  </a:outerShdw>
                </a:effectLst>
                <a:latin typeface="Garamond" pitchFamily="18" charset="0"/>
              </a:rPr>
              <a:t>Tuesday’s </a:t>
            </a:r>
            <a:r>
              <a:rPr lang="en-US" sz="2600" b="1" u="sng" dirty="0">
                <a:effectLst>
                  <a:outerShdw blurRad="50800" dist="38100" dir="2700000" algn="tl" rotWithShape="0">
                    <a:prstClr val="black">
                      <a:alpha val="40000"/>
                    </a:prstClr>
                  </a:outerShdw>
                </a:effectLst>
                <a:latin typeface="Garamond" pitchFamily="18" charset="0"/>
              </a:rPr>
              <a:t>Dinner</a:t>
            </a:r>
          </a:p>
          <a:p>
            <a:pPr indent="1588" fontAlgn="auto">
              <a:spcBef>
                <a:spcPct val="20000"/>
              </a:spcBef>
              <a:spcAft>
                <a:spcPts val="0"/>
              </a:spcAft>
              <a:defRPr/>
            </a:pPr>
            <a:r>
              <a:rPr lang="en-US" sz="3300" b="1" dirty="0" smtClean="0">
                <a:solidFill>
                  <a:srgbClr val="C00000"/>
                </a:solidFill>
                <a:latin typeface="+mn-lt"/>
              </a:rPr>
              <a:t>Sakura Japanese Steakhouse</a:t>
            </a:r>
            <a:endParaRPr lang="en-US" sz="3300" b="1" dirty="0">
              <a:solidFill>
                <a:srgbClr val="C00000"/>
              </a:solidFill>
              <a:latin typeface="+mn-lt"/>
            </a:endParaRPr>
          </a:p>
          <a:p>
            <a:pPr indent="1588" fontAlgn="auto">
              <a:spcBef>
                <a:spcPct val="20000"/>
              </a:spcBef>
              <a:spcAft>
                <a:spcPts val="0"/>
              </a:spcAft>
              <a:defRPr/>
            </a:pPr>
            <a:r>
              <a:rPr lang="en-US" sz="1900" dirty="0" smtClean="0"/>
              <a:t>12950 Fair Lakes Shopping Center</a:t>
            </a:r>
            <a:br>
              <a:rPr lang="en-US" sz="1900" dirty="0" smtClean="0"/>
            </a:br>
            <a:r>
              <a:rPr lang="en-US" sz="1900" dirty="0" smtClean="0"/>
              <a:t>Fairfax, VA  22033</a:t>
            </a:r>
            <a:br>
              <a:rPr lang="en-US" sz="1900" dirty="0" smtClean="0"/>
            </a:br>
            <a:r>
              <a:rPr lang="en-US" sz="1900" dirty="0" smtClean="0"/>
              <a:t>(703) 802-5800</a:t>
            </a:r>
            <a:r>
              <a:rPr lang="en-US" sz="2400" dirty="0" smtClean="0"/>
              <a:t/>
            </a:r>
            <a:br>
              <a:rPr lang="en-US" sz="2400" dirty="0" smtClean="0"/>
            </a:br>
            <a:endParaRPr lang="en-US" sz="2400" dirty="0">
              <a:latin typeface="+mn-lt"/>
            </a:endParaRPr>
          </a:p>
        </p:txBody>
      </p:sp>
      <p:pic>
        <p:nvPicPr>
          <p:cNvPr id="9" name="Picture 8" descr="004.JPG"/>
          <p:cNvPicPr>
            <a:picLocks noChangeAspect="1"/>
          </p:cNvPicPr>
          <p:nvPr/>
        </p:nvPicPr>
        <p:blipFill>
          <a:blip r:embed="rId4" cstate="print"/>
          <a:stretch>
            <a:fillRect/>
          </a:stretch>
        </p:blipFill>
        <p:spPr>
          <a:xfrm>
            <a:off x="5615527" y="7315200"/>
            <a:ext cx="1013873" cy="1306586"/>
          </a:xfrm>
          <a:prstGeom prst="rect">
            <a:avLst/>
          </a:prstGeom>
        </p:spPr>
      </p:pic>
      <p:pic>
        <p:nvPicPr>
          <p:cNvPr id="2" name="Picture 2" descr="C:\Documents and Settings\s149865\Local Settings\Temporary Internet Files\Content.IE5\2O8Y6DE4\MC900441783[1].png"/>
          <p:cNvPicPr>
            <a:picLocks noChangeAspect="1" noChangeArrowheads="1"/>
          </p:cNvPicPr>
          <p:nvPr/>
        </p:nvPicPr>
        <p:blipFill>
          <a:blip r:embed="rId5" cstate="print"/>
          <a:srcRect/>
          <a:stretch>
            <a:fillRect/>
          </a:stretch>
        </p:blipFill>
        <p:spPr bwMode="auto">
          <a:xfrm>
            <a:off x="4953000" y="4267200"/>
            <a:ext cx="1676400" cy="16764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nrichmentcorner.north-shore.com.au/images/big%20brain%20workout-9781402722103.jpg"/>
          <p:cNvPicPr>
            <a:picLocks noChangeAspect="1" noChangeArrowheads="1"/>
          </p:cNvPicPr>
          <p:nvPr/>
        </p:nvPicPr>
        <p:blipFill>
          <a:blip r:embed="rId3" cstate="print"/>
          <a:srcRect/>
          <a:stretch>
            <a:fillRect/>
          </a:stretch>
        </p:blipFill>
        <p:spPr bwMode="auto">
          <a:xfrm>
            <a:off x="304800" y="1828800"/>
            <a:ext cx="1371600" cy="1497680"/>
          </a:xfrm>
          <a:prstGeom prst="rect">
            <a:avLst/>
          </a:prstGeom>
          <a:noFill/>
        </p:spPr>
      </p:pic>
      <p:sp>
        <p:nvSpPr>
          <p:cNvPr id="5" name="TextBox 4"/>
          <p:cNvSpPr txBox="1"/>
          <p:nvPr/>
        </p:nvSpPr>
        <p:spPr>
          <a:xfrm>
            <a:off x="2133600" y="1453277"/>
            <a:ext cx="3962400" cy="2585323"/>
          </a:xfrm>
          <a:prstGeom prst="rect">
            <a:avLst/>
          </a:prstGeom>
          <a:noFill/>
        </p:spPr>
        <p:txBody>
          <a:bodyPr wrap="square" rtlCol="0">
            <a:spAutoFit/>
          </a:bodyPr>
          <a:lstStyle/>
          <a:p>
            <a:pPr algn="ctr"/>
            <a:r>
              <a:rPr lang="en-US" b="1" dirty="0" smtClean="0">
                <a:solidFill>
                  <a:srgbClr val="C00000"/>
                </a:solidFill>
                <a:latin typeface="Lucida Calligraphy" pitchFamily="66" charset="0"/>
              </a:rPr>
              <a:t>Big Brain Workout using the Knowledge Café Method</a:t>
            </a:r>
          </a:p>
          <a:p>
            <a:pPr algn="ctr"/>
            <a:endParaRPr lang="en-US" dirty="0" smtClean="0"/>
          </a:p>
          <a:p>
            <a:pPr algn="ctr"/>
            <a:r>
              <a:rPr lang="en-US" dirty="0" smtClean="0"/>
              <a:t>Develop and refine our plans to support effective risk and knowledge management in future ESMD programs and projects.</a:t>
            </a:r>
          </a:p>
          <a:p>
            <a:pPr algn="ctr"/>
            <a:endParaRPr lang="en-US" dirty="0" smtClean="0"/>
          </a:p>
          <a:p>
            <a:pPr algn="ctr"/>
            <a:r>
              <a:rPr lang="en-US" b="1" dirty="0" smtClean="0">
                <a:solidFill>
                  <a:srgbClr val="C00000"/>
                </a:solidFill>
                <a:latin typeface="Lucida Calligraphy" pitchFamily="66" charset="0"/>
              </a:rPr>
              <a:t>Have Fun – Network!</a:t>
            </a:r>
            <a:endParaRPr lang="en-US" b="1" dirty="0">
              <a:solidFill>
                <a:srgbClr val="C00000"/>
              </a:solidFill>
              <a:latin typeface="Lucida Calligraphy" pitchFamily="66" charset="0"/>
            </a:endParaRPr>
          </a:p>
        </p:txBody>
      </p:sp>
      <p:sp>
        <p:nvSpPr>
          <p:cNvPr id="7" name="Rectangle 6"/>
          <p:cNvSpPr/>
          <p:nvPr/>
        </p:nvSpPr>
        <p:spPr>
          <a:xfrm>
            <a:off x="427037" y="48161"/>
            <a:ext cx="5943600"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80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Goals</a:t>
            </a:r>
            <a:endParaRPr lang="en-US" sz="80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pic>
        <p:nvPicPr>
          <p:cNvPr id="8" name="Picture 7" descr="uncle_sam_pointing_finger.jpg"/>
          <p:cNvPicPr>
            <a:picLocks noChangeAspect="1"/>
          </p:cNvPicPr>
          <p:nvPr/>
        </p:nvPicPr>
        <p:blipFill>
          <a:blip r:embed="rId4" cstate="print"/>
          <a:stretch>
            <a:fillRect/>
          </a:stretch>
        </p:blipFill>
        <p:spPr>
          <a:xfrm>
            <a:off x="30748" y="6248400"/>
            <a:ext cx="1980656" cy="2661652"/>
          </a:xfrm>
          <a:prstGeom prst="rect">
            <a:avLst/>
          </a:prstGeom>
        </p:spPr>
      </p:pic>
      <p:sp>
        <p:nvSpPr>
          <p:cNvPr id="3" name="Content Placeholder 2"/>
          <p:cNvSpPr>
            <a:spLocks noGrp="1"/>
          </p:cNvSpPr>
          <p:nvPr>
            <p:ph idx="1"/>
          </p:nvPr>
        </p:nvSpPr>
        <p:spPr>
          <a:xfrm>
            <a:off x="1371600" y="3962400"/>
            <a:ext cx="5334000" cy="4724400"/>
          </a:xfrm>
          <a:solidFill>
            <a:schemeClr val="accent2">
              <a:lumMod val="20000"/>
              <a:lumOff val="80000"/>
            </a:schemeClr>
          </a:solidFill>
          <a:ln>
            <a:solidFill>
              <a:srgbClr val="C00000"/>
            </a:solidFill>
          </a:ln>
        </p:spPr>
        <p:txBody>
          <a:bodyPr/>
          <a:lstStyle/>
          <a:p>
            <a:pPr marL="971550" lvl="1" indent="-514350">
              <a:buNone/>
            </a:pPr>
            <a:r>
              <a:rPr lang="en-US" sz="2000" b="1" u="sng" dirty="0" smtClean="0"/>
              <a:t>Key Takeaways:</a:t>
            </a:r>
          </a:p>
          <a:p>
            <a:pPr marL="971550" lvl="1" indent="-514350">
              <a:buNone/>
            </a:pPr>
            <a:r>
              <a:rPr lang="en-US" sz="2000" dirty="0" smtClean="0"/>
              <a:t>Risk Management Value Proposition</a:t>
            </a:r>
          </a:p>
          <a:p>
            <a:pPr marL="971550" lvl="1" indent="-514350">
              <a:buNone/>
            </a:pPr>
            <a:r>
              <a:rPr lang="en-US" sz="2000" dirty="0" smtClean="0"/>
              <a:t>Tailoring Risk Management</a:t>
            </a:r>
          </a:p>
          <a:p>
            <a:pPr marL="971550" lvl="1" indent="-514350">
              <a:buNone/>
            </a:pPr>
            <a:r>
              <a:rPr lang="en-US" sz="2000" dirty="0" smtClean="0"/>
              <a:t>Enhancing Knowledge Capture and Transfer</a:t>
            </a:r>
          </a:p>
          <a:p>
            <a:pPr marL="971550" lvl="1" indent="-514350">
              <a:buNone/>
            </a:pPr>
            <a:r>
              <a:rPr lang="en-US" sz="2000" dirty="0" smtClean="0"/>
              <a:t>Project Startup / Re-Org Challenges</a:t>
            </a:r>
          </a:p>
          <a:p>
            <a:pPr marL="971550" lvl="1" indent="-514350">
              <a:buNone/>
            </a:pPr>
            <a:r>
              <a:rPr lang="en-US" sz="2000" dirty="0" smtClean="0"/>
              <a:t>Improving Process Integration</a:t>
            </a:r>
          </a:p>
          <a:p>
            <a:pPr marL="971550" lvl="1" indent="-514350">
              <a:buNone/>
            </a:pPr>
            <a:r>
              <a:rPr lang="en-US" sz="2000" dirty="0" smtClean="0"/>
              <a:t>Risk Management Transition</a:t>
            </a:r>
          </a:p>
          <a:p>
            <a:pPr marL="971550" lvl="1" indent="-514350">
              <a:buNone/>
            </a:pPr>
            <a:r>
              <a:rPr lang="en-US" sz="2000" dirty="0" smtClean="0"/>
              <a:t>Risk Mgt Alignment with Other Functions</a:t>
            </a:r>
          </a:p>
          <a:p>
            <a:pPr marL="971550" lvl="1" indent="-514350">
              <a:buNone/>
            </a:pPr>
            <a:endParaRPr lang="en-US" sz="2000" dirty="0" smtClean="0"/>
          </a:p>
          <a:p>
            <a:pPr marL="971550" lvl="1" indent="-514350">
              <a:buNone/>
            </a:pPr>
            <a:r>
              <a:rPr lang="en-US" sz="2000" b="1" dirty="0" smtClean="0">
                <a:solidFill>
                  <a:srgbClr val="C00000"/>
                </a:solidFill>
                <a:latin typeface="Lucida Calligraphy" pitchFamily="66" charset="0"/>
              </a:rPr>
              <a:t>YOU are the star of this show!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3581400" cy="3352800"/>
          </a:xfrm>
        </p:spPr>
        <p:txBody>
          <a:bodyPr>
            <a:normAutofit/>
          </a:bodyPr>
          <a:lstStyle/>
          <a:p>
            <a:pPr marL="0" indent="4763">
              <a:lnSpc>
                <a:spcPct val="80000"/>
              </a:lnSpc>
              <a:spcAft>
                <a:spcPts val="600"/>
              </a:spcAft>
              <a:buFont typeface="Arial" charset="0"/>
              <a:buNone/>
            </a:pPr>
            <a:r>
              <a:rPr lang="en-US" sz="1400" dirty="0" smtClean="0"/>
              <a:t>Welcome to the NASA ESMD Knowledge Café!</a:t>
            </a:r>
          </a:p>
          <a:p>
            <a:pPr marL="0" indent="4763">
              <a:lnSpc>
                <a:spcPct val="80000"/>
              </a:lnSpc>
              <a:spcAft>
                <a:spcPts val="600"/>
              </a:spcAft>
              <a:buFont typeface="Arial" charset="0"/>
              <a:buNone/>
            </a:pPr>
            <a:r>
              <a:rPr lang="en-US" sz="1400" dirty="0" smtClean="0"/>
              <a:t>The following pages outline the topics that will be at each table.  Please review the menu, select a topic, and sit at the corresponding table before the formal program starts.</a:t>
            </a:r>
          </a:p>
          <a:p>
            <a:pPr marL="0" indent="4763">
              <a:lnSpc>
                <a:spcPct val="80000"/>
              </a:lnSpc>
              <a:spcAft>
                <a:spcPts val="600"/>
              </a:spcAft>
              <a:buFont typeface="Arial" charset="0"/>
              <a:buNone/>
            </a:pPr>
            <a:r>
              <a:rPr lang="en-US" sz="1400" dirty="0" smtClean="0"/>
              <a:t>After the overall introduction by Maitre-d David Lengyel, there will be a 30 minute discussion facilitated by various </a:t>
            </a:r>
            <a:r>
              <a:rPr lang="en-US" sz="1400" dirty="0" err="1" smtClean="0"/>
              <a:t>Sous</a:t>
            </a:r>
            <a:r>
              <a:rPr lang="en-US" sz="1400" dirty="0" smtClean="0"/>
              <a:t> Chefs, your table’s host.</a:t>
            </a:r>
          </a:p>
          <a:p>
            <a:pPr marL="0" indent="4763">
              <a:lnSpc>
                <a:spcPct val="80000"/>
              </a:lnSpc>
              <a:spcAft>
                <a:spcPts val="600"/>
              </a:spcAft>
              <a:buFont typeface="Arial" charset="0"/>
              <a:buNone/>
            </a:pPr>
            <a:r>
              <a:rPr lang="en-US" sz="1400" dirty="0" smtClean="0"/>
              <a:t>At the end of the 35 minutes you will be notified that you have 5 minutes to join another table for a different discussion.  You will have an opportunity to visit all 8 tables.</a:t>
            </a:r>
          </a:p>
          <a:p>
            <a:pPr marL="0" indent="4763">
              <a:lnSpc>
                <a:spcPct val="80000"/>
              </a:lnSpc>
              <a:spcAft>
                <a:spcPts val="600"/>
              </a:spcAft>
              <a:buFont typeface="Arial" charset="0"/>
              <a:buNone/>
            </a:pPr>
            <a:r>
              <a:rPr lang="en-US" sz="1400" dirty="0" smtClean="0"/>
              <a:t>Thank you for attending our Knowledge Café.  Bon appétit!</a:t>
            </a:r>
          </a:p>
        </p:txBody>
      </p:sp>
      <p:graphicFrame>
        <p:nvGraphicFramePr>
          <p:cNvPr id="7210" name="Group 42"/>
          <p:cNvGraphicFramePr>
            <a:graphicFrameLocks noGrp="1"/>
          </p:cNvGraphicFramePr>
          <p:nvPr/>
        </p:nvGraphicFramePr>
        <p:xfrm>
          <a:off x="76200" y="5622925"/>
          <a:ext cx="6705600" cy="2926080"/>
        </p:xfrm>
        <a:graphic>
          <a:graphicData uri="http://schemas.openxmlformats.org/drawingml/2006/table">
            <a:tbl>
              <a:tblPr/>
              <a:tblGrid>
                <a:gridCol w="315913"/>
                <a:gridCol w="2571750"/>
                <a:gridCol w="3817937"/>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a:t>
                      </a:r>
                    </a:p>
                  </a:txBody>
                  <a:tcPr marL="68580" marR="68580" marT="60960" marB="6096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rPr>
                        <a:t>Host</a:t>
                      </a:r>
                    </a:p>
                  </a:txBody>
                  <a:tcPr marL="68580" marR="68580" marT="60960" marB="6096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rPr>
                        <a:t>Topic</a:t>
                      </a:r>
                    </a:p>
                  </a:txBody>
                  <a:tcPr marL="68580" marR="68580" marT="60960" marB="6096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1</a:t>
                      </a:r>
                    </a:p>
                  </a:txBody>
                  <a:tcPr marL="68580" marR="68580" marT="60960" marB="6096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Scott Motter</a:t>
                      </a:r>
                    </a:p>
                  </a:txBody>
                  <a:tcPr marL="68580" marR="68580" marT="60960" marB="6096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rPr>
                        <a:t>Risk Management Value Proposition</a:t>
                      </a:r>
                    </a:p>
                  </a:txBody>
                  <a:tcPr marL="68580" marR="68580" marT="60960" marB="6096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rPr>
                        <a:t>2</a:t>
                      </a:r>
                    </a:p>
                  </a:txBody>
                  <a:tcPr marL="68580" marR="68580" marT="60960" marB="6096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Kara Beth Misiunas</a:t>
                      </a:r>
                    </a:p>
                  </a:txBody>
                  <a:tcPr marL="68580" marR="68580" marT="60960" marB="6096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Tailoring Risk Management</a:t>
                      </a:r>
                    </a:p>
                  </a:txBody>
                  <a:tcPr marL="68580" marR="68580" marT="60960" marB="60960"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3</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Dave Lengyel</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Calibri" pitchFamily="34" charset="0"/>
                          <a:ea typeface="+mn-ea"/>
                          <a:cs typeface="+mn-cs"/>
                        </a:rPr>
                        <a:t>Enhancing Knowledge Capture and Transfer </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rPr>
                        <a:t>4</a:t>
                      </a:r>
                    </a:p>
                  </a:txBody>
                  <a:tcPr marL="68580" marR="68580" marT="60960" marB="6096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Phil Mongan</a:t>
                      </a:r>
                    </a:p>
                  </a:txBody>
                  <a:tcPr marL="68580" marR="68580" marT="60960" marB="6096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Calibri" pitchFamily="34" charset="0"/>
                          <a:ea typeface="+mn-ea"/>
                          <a:cs typeface="+mn-cs"/>
                        </a:rPr>
                        <a:t>Project Startup / Re-Org Challenges</a:t>
                      </a:r>
                    </a:p>
                  </a:txBody>
                  <a:tcPr marL="68580" marR="68580" marT="60960" marB="60960"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rPr>
                        <a:t>5</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Dan Mulligan</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Improving Process Integration</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6</a:t>
                      </a:r>
                    </a:p>
                  </a:txBody>
                  <a:tcPr marL="68580" marR="68580" marT="60960" marB="6096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Tom McInnis</a:t>
                      </a:r>
                    </a:p>
                  </a:txBody>
                  <a:tcPr marL="68580" marR="68580" marT="60960" marB="6096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rPr>
                        <a:t>Risk Management Transition</a:t>
                      </a:r>
                    </a:p>
                  </a:txBody>
                  <a:tcPr marL="68580" marR="68580" marT="60960" marB="60960"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7</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Steve Newman</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rPr>
                        <a:t>Risk Mgt Alignment with Other Functions</a:t>
                      </a:r>
                    </a:p>
                  </a:txBody>
                  <a:tcPr marL="68580" marR="68580" marT="60960" marB="60960" horzOverflow="overflow">
                    <a:lnL>
                      <a:noFill/>
                    </a:lnL>
                    <a:lnR>
                      <a:noFill/>
                    </a:lnR>
                    <a:lnT>
                      <a:noFill/>
                    </a:lnT>
                    <a:lnB>
                      <a:noFill/>
                    </a:lnB>
                    <a:lnTlToBr>
                      <a:noFill/>
                    </a:lnTlToBr>
                    <a:lnBlToTr>
                      <a:noFill/>
                    </a:lnBlToTr>
                    <a:solidFill>
                      <a:schemeClr val="tx1">
                        <a:alpha val="20000"/>
                      </a:schemeClr>
                    </a:solidFill>
                  </a:tcPr>
                </a:tc>
              </a:tr>
            </a:tbl>
          </a:graphicData>
        </a:graphic>
      </p:graphicFrame>
      <p:sp>
        <p:nvSpPr>
          <p:cNvPr id="7" name="Rectangle 6"/>
          <p:cNvSpPr/>
          <p:nvPr/>
        </p:nvSpPr>
        <p:spPr>
          <a:xfrm>
            <a:off x="427037" y="48161"/>
            <a:ext cx="5943600"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80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Welcome</a:t>
            </a:r>
          </a:p>
        </p:txBody>
      </p:sp>
      <p:sp>
        <p:nvSpPr>
          <p:cNvPr id="7206" name="Text Box 38"/>
          <p:cNvSpPr txBox="1">
            <a:spLocks noChangeArrowheads="1"/>
          </p:cNvSpPr>
          <p:nvPr/>
        </p:nvSpPr>
        <p:spPr bwMode="auto">
          <a:xfrm>
            <a:off x="1981200" y="5257800"/>
            <a:ext cx="2362200" cy="701675"/>
          </a:xfrm>
          <a:prstGeom prst="rect">
            <a:avLst/>
          </a:prstGeom>
          <a:solidFill>
            <a:schemeClr val="bg1"/>
          </a:solidFill>
          <a:ln w="9525">
            <a:noFill/>
            <a:miter lim="800000"/>
            <a:headEnd/>
            <a:tailEnd/>
          </a:ln>
          <a:effectLst/>
        </p:spPr>
        <p:txBody>
          <a:bodyPr>
            <a:spAutoFit/>
          </a:bodyPr>
          <a:lstStyle/>
          <a:p>
            <a:pPr algn="ctr">
              <a:spcBef>
                <a:spcPct val="50000"/>
              </a:spcBef>
            </a:pPr>
            <a:r>
              <a:rPr lang="en-US" sz="4000" b="1" dirty="0">
                <a:solidFill>
                  <a:srgbClr val="002060"/>
                </a:solidFill>
                <a:effectLst>
                  <a:outerShdw blurRad="38100" dist="38100" dir="2700000" algn="tl">
                    <a:srgbClr val="C0C0C0"/>
                  </a:outerShdw>
                </a:effectLst>
                <a:latin typeface="Garamond" pitchFamily="18" charset="0"/>
              </a:rPr>
              <a:t>MENU</a:t>
            </a:r>
          </a:p>
        </p:txBody>
      </p:sp>
      <p:sp>
        <p:nvSpPr>
          <p:cNvPr id="7205" name="Text Box 37"/>
          <p:cNvSpPr txBox="1">
            <a:spLocks noChangeArrowheads="1"/>
          </p:cNvSpPr>
          <p:nvPr/>
        </p:nvSpPr>
        <p:spPr bwMode="auto">
          <a:xfrm>
            <a:off x="4038600" y="1905000"/>
            <a:ext cx="2514600" cy="2985433"/>
          </a:xfrm>
          <a:prstGeom prst="rect">
            <a:avLst/>
          </a:prstGeom>
          <a:solidFill>
            <a:srgbClr val="E3CDC7"/>
          </a:solidFill>
          <a:ln w="9525">
            <a:noFill/>
            <a:miter lim="800000"/>
            <a:headEnd/>
            <a:tailEnd/>
          </a:ln>
          <a:effectLst/>
        </p:spPr>
        <p:txBody>
          <a:bodyPr>
            <a:spAutoFit/>
          </a:bodyPr>
          <a:lstStyle/>
          <a:p>
            <a:pPr marL="228600" indent="-228600">
              <a:spcBef>
                <a:spcPct val="50000"/>
              </a:spcBef>
            </a:pPr>
            <a:r>
              <a:rPr lang="en-US" b="1" dirty="0"/>
              <a:t>Knowledge Café’s</a:t>
            </a:r>
          </a:p>
          <a:p>
            <a:pPr marL="228600" indent="-228600">
              <a:spcBef>
                <a:spcPct val="50000"/>
              </a:spcBef>
              <a:buFontTx/>
              <a:buChar char="-"/>
            </a:pPr>
            <a:r>
              <a:rPr lang="en-US" sz="1000" dirty="0" smtClean="0"/>
              <a:t>Develop and evolve </a:t>
            </a:r>
            <a:r>
              <a:rPr lang="en-US" sz="1000" dirty="0"/>
              <a:t>thinking on specific issues</a:t>
            </a:r>
          </a:p>
          <a:p>
            <a:pPr marL="228600" indent="-228600">
              <a:spcBef>
                <a:spcPct val="50000"/>
              </a:spcBef>
              <a:buFontTx/>
              <a:buChar char="-"/>
            </a:pPr>
            <a:r>
              <a:rPr lang="en-US" sz="1000" dirty="0" smtClean="0"/>
              <a:t>Draw </a:t>
            </a:r>
            <a:r>
              <a:rPr lang="en-US" sz="1000" dirty="0"/>
              <a:t>out broad participation </a:t>
            </a:r>
            <a:r>
              <a:rPr lang="en-US" sz="1000" dirty="0" smtClean="0"/>
              <a:t>through a </a:t>
            </a:r>
            <a:r>
              <a:rPr lang="en-US" sz="1000" dirty="0"/>
              <a:t>small group conversation format</a:t>
            </a:r>
          </a:p>
          <a:p>
            <a:pPr marL="228600" indent="-228600">
              <a:spcBef>
                <a:spcPct val="50000"/>
              </a:spcBef>
              <a:buFontTx/>
              <a:buChar char="-"/>
            </a:pPr>
            <a:r>
              <a:rPr lang="en-US" sz="1000" dirty="0" smtClean="0"/>
              <a:t>Elicit </a:t>
            </a:r>
            <a:r>
              <a:rPr lang="en-US" sz="1000" dirty="0"/>
              <a:t>deeper understanding of issues</a:t>
            </a:r>
          </a:p>
          <a:p>
            <a:pPr marL="228600" indent="-228600">
              <a:spcBef>
                <a:spcPct val="50000"/>
              </a:spcBef>
              <a:buFontTx/>
              <a:buChar char="-"/>
            </a:pPr>
            <a:r>
              <a:rPr lang="en-US" sz="1000" dirty="0" smtClean="0"/>
              <a:t>Encourage </a:t>
            </a:r>
            <a:r>
              <a:rPr lang="en-US" sz="1000" dirty="0"/>
              <a:t>open / creative conversation</a:t>
            </a:r>
            <a:endParaRPr lang="en-US" sz="900" i="1" dirty="0"/>
          </a:p>
          <a:p>
            <a:pPr marL="228600" indent="-228600">
              <a:spcBef>
                <a:spcPct val="50000"/>
              </a:spcBef>
              <a:buFontTx/>
              <a:buChar char="-"/>
            </a:pPr>
            <a:r>
              <a:rPr lang="en-US" sz="1000" dirty="0" smtClean="0"/>
              <a:t>Promote </a:t>
            </a:r>
            <a:r>
              <a:rPr lang="en-US" sz="1000" dirty="0"/>
              <a:t>dialogue / not debate or argument</a:t>
            </a:r>
          </a:p>
          <a:p>
            <a:pPr marL="228600" indent="-228600">
              <a:spcBef>
                <a:spcPct val="50000"/>
              </a:spcBef>
              <a:buFontTx/>
              <a:buChar char="-"/>
            </a:pPr>
            <a:r>
              <a:rPr lang="en-US" sz="1000" dirty="0" smtClean="0"/>
              <a:t>Value </a:t>
            </a:r>
            <a:r>
              <a:rPr lang="en-US" sz="1000" dirty="0"/>
              <a:t>diversity of perspective</a:t>
            </a:r>
          </a:p>
          <a:p>
            <a:pPr marL="228600" indent="-228600">
              <a:spcBef>
                <a:spcPct val="50000"/>
              </a:spcBef>
              <a:buFontTx/>
              <a:buChar char="-"/>
            </a:pPr>
            <a:r>
              <a:rPr lang="en-US" sz="1000" dirty="0" smtClean="0"/>
              <a:t>Identify </a:t>
            </a:r>
            <a:r>
              <a:rPr lang="en-US" sz="1000" dirty="0"/>
              <a:t>options / possibilities / pros &amp; cons </a:t>
            </a:r>
          </a:p>
          <a:p>
            <a:pPr marL="228600" indent="-228600">
              <a:spcBef>
                <a:spcPct val="50000"/>
              </a:spcBef>
              <a:buFontTx/>
              <a:buChar char="-"/>
            </a:pPr>
            <a:r>
              <a:rPr lang="en-US" sz="1000" dirty="0" smtClean="0"/>
              <a:t>Allow </a:t>
            </a:r>
            <a:r>
              <a:rPr lang="en-US" sz="1000" dirty="0"/>
              <a:t>consensus to emerge</a:t>
            </a:r>
          </a:p>
        </p:txBody>
      </p:sp>
      <p:sp>
        <p:nvSpPr>
          <p:cNvPr id="7208" name="Rectangle 40"/>
          <p:cNvSpPr>
            <a:spLocks noChangeArrowheads="1"/>
          </p:cNvSpPr>
          <p:nvPr/>
        </p:nvSpPr>
        <p:spPr bwMode="auto">
          <a:xfrm>
            <a:off x="381000" y="1295400"/>
            <a:ext cx="6172200" cy="473075"/>
          </a:xfrm>
          <a:prstGeom prst="rect">
            <a:avLst/>
          </a:prstGeom>
          <a:noFill/>
          <a:ln w="9525">
            <a:noFill/>
            <a:miter lim="800000"/>
            <a:headEnd/>
            <a:tailEnd/>
          </a:ln>
          <a:effectLst/>
        </p:spPr>
        <p:txBody>
          <a:bodyPr>
            <a:spAutoFit/>
          </a:bodyPr>
          <a:lstStyle/>
          <a:p>
            <a:pPr algn="ctr">
              <a:spcBef>
                <a:spcPct val="50000"/>
              </a:spcBef>
            </a:pPr>
            <a:r>
              <a:rPr lang="en-US" sz="1000"/>
              <a:t>Space Exploration Imperative</a:t>
            </a:r>
          </a:p>
          <a:p>
            <a:pPr algn="ctr">
              <a:spcBef>
                <a:spcPct val="50000"/>
              </a:spcBef>
            </a:pPr>
            <a:r>
              <a:rPr lang="en-US" sz="1000" i="1"/>
              <a:t> Communicate and Work As Effectively as Possible, Learning From Each Other &amp; the Past</a:t>
            </a:r>
          </a:p>
        </p:txBody>
      </p:sp>
      <p:sp>
        <p:nvSpPr>
          <p:cNvPr id="7209" name="Line 41"/>
          <p:cNvSpPr>
            <a:spLocks noChangeShapeType="1"/>
          </p:cNvSpPr>
          <p:nvPr/>
        </p:nvSpPr>
        <p:spPr bwMode="auto">
          <a:xfrm>
            <a:off x="457200" y="1752600"/>
            <a:ext cx="5867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 y="1371600"/>
          <a:ext cx="6679298" cy="3078480"/>
        </p:xfrm>
        <a:graphic>
          <a:graphicData uri="http://schemas.openxmlformats.org/drawingml/2006/table">
            <a:tbl>
              <a:tblPr firstRow="1" bandRow="1">
                <a:tableStyleId>{9D7B26C5-4107-4FEC-AEDC-1716B250A1EF}</a:tableStyleId>
              </a:tblPr>
              <a:tblGrid>
                <a:gridCol w="570230"/>
                <a:gridCol w="570230"/>
                <a:gridCol w="3588641"/>
                <a:gridCol w="1950197"/>
              </a:tblGrid>
              <a:tr h="315163">
                <a:tc gridSpan="4">
                  <a:txBody>
                    <a:bodyPr/>
                    <a:lstStyle/>
                    <a:p>
                      <a:pPr algn="ctr"/>
                      <a:r>
                        <a:rPr lang="en-US" sz="1600" dirty="0" smtClean="0"/>
                        <a:t>Tuesday,</a:t>
                      </a:r>
                      <a:r>
                        <a:rPr lang="en-US" sz="1600" baseline="0" dirty="0" smtClean="0"/>
                        <a:t> March 1</a:t>
                      </a:r>
                      <a:endParaRPr lang="en-US" sz="1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57861">
                <a:tc>
                  <a:txBody>
                    <a:bodyPr/>
                    <a:lstStyle/>
                    <a:p>
                      <a:pPr algn="r"/>
                      <a:r>
                        <a:rPr lang="en-US" sz="1200" dirty="0" smtClean="0"/>
                        <a:t>12:00</a:t>
                      </a:r>
                      <a:endParaRPr lang="en-US" sz="1200" dirty="0"/>
                    </a:p>
                  </a:txBody>
                  <a:tcPr/>
                </a:tc>
                <a:tc>
                  <a:txBody>
                    <a:bodyPr/>
                    <a:lstStyle/>
                    <a:p>
                      <a:pPr algn="r"/>
                      <a:r>
                        <a:rPr lang="en-US" sz="1200" dirty="0" smtClean="0"/>
                        <a:t>12:10</a:t>
                      </a:r>
                      <a:endParaRPr lang="en-US" sz="1200" dirty="0"/>
                    </a:p>
                  </a:txBody>
                  <a:tcPr/>
                </a:tc>
                <a:tc>
                  <a:txBody>
                    <a:bodyPr/>
                    <a:lstStyle/>
                    <a:p>
                      <a:r>
                        <a:rPr lang="en-US" sz="1200" dirty="0" smtClean="0"/>
                        <a:t>Welcome Aboard</a:t>
                      </a:r>
                      <a:endParaRPr lang="en-US" sz="1200" dirty="0"/>
                    </a:p>
                  </a:txBody>
                  <a:tcPr/>
                </a:tc>
                <a:tc>
                  <a:txBody>
                    <a:bodyPr/>
                    <a:lstStyle/>
                    <a:p>
                      <a:r>
                        <a:rPr lang="en-US" sz="1200" dirty="0" smtClean="0"/>
                        <a:t>Bill </a:t>
                      </a:r>
                      <a:r>
                        <a:rPr lang="en-US" sz="1200" dirty="0" err="1" smtClean="0"/>
                        <a:t>Gerstenmaier</a:t>
                      </a:r>
                      <a:endParaRPr lang="en-US" sz="1200" dirty="0"/>
                    </a:p>
                  </a:txBody>
                  <a:tcPr/>
                </a:tc>
              </a:tr>
              <a:tr h="228600">
                <a:tc>
                  <a:txBody>
                    <a:bodyPr/>
                    <a:lstStyle/>
                    <a:p>
                      <a:pPr algn="r"/>
                      <a:r>
                        <a:rPr lang="en-US" sz="1200" dirty="0" smtClean="0"/>
                        <a:t>12:10</a:t>
                      </a:r>
                      <a:endParaRPr lang="en-US" sz="1200" dirty="0"/>
                    </a:p>
                  </a:txBody>
                  <a:tcPr/>
                </a:tc>
                <a:tc>
                  <a:txBody>
                    <a:bodyPr/>
                    <a:lstStyle/>
                    <a:p>
                      <a:pPr algn="r"/>
                      <a:r>
                        <a:rPr lang="en-US" sz="1200" dirty="0" smtClean="0"/>
                        <a:t>12:40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ESMD Enterprise Risk Mgt Expectations – Q&amp;A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Dan Dumbacher</a:t>
                      </a:r>
                    </a:p>
                  </a:txBody>
                  <a:tcPr/>
                </a:tc>
              </a:tr>
              <a:tr h="259080">
                <a:tc>
                  <a:txBody>
                    <a:bodyPr/>
                    <a:lstStyle/>
                    <a:p>
                      <a:pPr algn="r"/>
                      <a:r>
                        <a:rPr lang="en-US" sz="1200" dirty="0" smtClean="0"/>
                        <a:t>12:40</a:t>
                      </a:r>
                      <a:endParaRPr lang="en-US" sz="1200" dirty="0"/>
                    </a:p>
                  </a:txBody>
                  <a:tcPr/>
                </a:tc>
                <a:tc>
                  <a:txBody>
                    <a:bodyPr/>
                    <a:lstStyle/>
                    <a:p>
                      <a:pPr algn="r"/>
                      <a:r>
                        <a:rPr lang="en-US" sz="1200" dirty="0" smtClean="0"/>
                        <a:t>13:25</a:t>
                      </a:r>
                      <a:endParaRPr lang="en-US" sz="1200" dirty="0"/>
                    </a:p>
                  </a:txBody>
                  <a:tcPr/>
                </a:tc>
                <a:tc>
                  <a:txBody>
                    <a:bodyPr/>
                    <a:lstStyle/>
                    <a:p>
                      <a:r>
                        <a:rPr lang="en-US" sz="1200" dirty="0" smtClean="0"/>
                        <a:t>SLS, MPCV, GO Programs Overview / Path Forward</a:t>
                      </a:r>
                      <a:endParaRPr lang="en-US" sz="1200" dirty="0"/>
                    </a:p>
                  </a:txBody>
                  <a:tcPr/>
                </a:tc>
                <a:tc>
                  <a:txBody>
                    <a:bodyPr/>
                    <a:lstStyle/>
                    <a:p>
                      <a:r>
                        <a:rPr lang="en-US" sz="1200" dirty="0" err="1" smtClean="0"/>
                        <a:t>Cris</a:t>
                      </a:r>
                      <a:r>
                        <a:rPr lang="en-US" sz="1200" dirty="0" smtClean="0"/>
                        <a:t> </a:t>
                      </a:r>
                      <a:r>
                        <a:rPr lang="en-US" sz="1200" dirty="0" err="1" smtClean="0"/>
                        <a:t>Guidi</a:t>
                      </a:r>
                      <a:endParaRPr lang="en-US" sz="1200" dirty="0"/>
                    </a:p>
                  </a:txBody>
                  <a:tcPr/>
                </a:tc>
              </a:tr>
              <a:tr h="13716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13:25</a:t>
                      </a:r>
                    </a:p>
                  </a:txBody>
                  <a:tcPr/>
                </a:tc>
                <a:tc>
                  <a:txBody>
                    <a:bodyPr/>
                    <a:lstStyle/>
                    <a:p>
                      <a:pPr algn="r"/>
                      <a:r>
                        <a:rPr lang="en-US" sz="1200" dirty="0" smtClean="0"/>
                        <a:t>14:20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Human</a:t>
                      </a:r>
                      <a:r>
                        <a:rPr lang="en-US" sz="1200" baseline="0" dirty="0" smtClean="0"/>
                        <a:t> Exploration Framework Team Study </a:t>
                      </a:r>
                      <a:r>
                        <a:rPr lang="en-US" sz="1200" dirty="0" err="1" smtClean="0"/>
                        <a:t>Outbrief</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John Olson</a:t>
                      </a:r>
                      <a:endParaRPr lang="en-US" sz="1200" dirty="0"/>
                    </a:p>
                  </a:txBody>
                  <a:tcPr/>
                </a:tc>
              </a:tr>
              <a:tr h="137160">
                <a:tc>
                  <a:txBody>
                    <a:bodyPr/>
                    <a:lstStyle/>
                    <a:p>
                      <a:pPr algn="r"/>
                      <a:r>
                        <a:rPr lang="en-US" sz="1200" dirty="0" smtClean="0"/>
                        <a:t>14:20</a:t>
                      </a:r>
                      <a:endParaRPr lang="en-US" sz="1200" dirty="0"/>
                    </a:p>
                  </a:txBody>
                  <a:tcPr/>
                </a:tc>
                <a:tc>
                  <a:txBody>
                    <a:bodyPr/>
                    <a:lstStyle/>
                    <a:p>
                      <a:pPr algn="r"/>
                      <a:r>
                        <a:rPr lang="en-US" sz="1200" dirty="0" smtClean="0"/>
                        <a:t>14:35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BREAK (Critical Process Map Wall</a:t>
                      </a:r>
                      <a:r>
                        <a:rPr lang="en-US" sz="1200" baseline="0" dirty="0" smtClean="0"/>
                        <a:t> Walk)</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r>
              <a:tr h="137160">
                <a:tc>
                  <a:txBody>
                    <a:bodyPr/>
                    <a:lstStyle/>
                    <a:p>
                      <a:pPr algn="r"/>
                      <a:r>
                        <a:rPr lang="en-US" sz="1200" dirty="0" smtClean="0"/>
                        <a:t>14:35</a:t>
                      </a:r>
                      <a:endParaRPr lang="en-US" sz="1200" dirty="0"/>
                    </a:p>
                  </a:txBody>
                  <a:tcPr/>
                </a:tc>
                <a:tc>
                  <a:txBody>
                    <a:bodyPr/>
                    <a:lstStyle/>
                    <a:p>
                      <a:pPr algn="r"/>
                      <a:r>
                        <a:rPr lang="en-US" sz="1200" dirty="0" smtClean="0"/>
                        <a:t>15:20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Chief</a:t>
                      </a:r>
                      <a:r>
                        <a:rPr lang="en-US" sz="1200" baseline="0" dirty="0" smtClean="0"/>
                        <a:t> Technology Office Overview / Path Forward</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Mike Gazarik</a:t>
                      </a:r>
                    </a:p>
                  </a:txBody>
                  <a:tcPr/>
                </a:tc>
              </a:tr>
              <a:tr h="257861">
                <a:tc>
                  <a:txBody>
                    <a:bodyPr/>
                    <a:lstStyle/>
                    <a:p>
                      <a:pPr algn="r"/>
                      <a:r>
                        <a:rPr lang="en-US" sz="1200" dirty="0" smtClean="0"/>
                        <a:t>15:20</a:t>
                      </a:r>
                      <a:endParaRPr lang="en-US" sz="1200" dirty="0"/>
                    </a:p>
                  </a:txBody>
                  <a:tcPr/>
                </a:tc>
                <a:tc>
                  <a:txBody>
                    <a:bodyPr/>
                    <a:lstStyle/>
                    <a:p>
                      <a:pPr algn="r"/>
                      <a:r>
                        <a:rPr lang="en-US" sz="1200" dirty="0" smtClean="0"/>
                        <a:t>16:20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Top </a:t>
                      </a:r>
                      <a:r>
                        <a:rPr lang="en-US" sz="1200" dirty="0" err="1" smtClean="0"/>
                        <a:t>CxP</a:t>
                      </a:r>
                      <a:r>
                        <a:rPr lang="en-US" sz="1200" dirty="0" smtClean="0"/>
                        <a:t> Lessons Learned – Q&amp;A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Dale Thomas</a:t>
                      </a:r>
                    </a:p>
                  </a:txBody>
                  <a:tcPr/>
                </a:tc>
              </a:tr>
              <a:tr h="257861">
                <a:tc>
                  <a:txBody>
                    <a:bodyPr/>
                    <a:lstStyle/>
                    <a:p>
                      <a:pPr algn="r"/>
                      <a:r>
                        <a:rPr lang="en-US" sz="1200" dirty="0" smtClean="0"/>
                        <a:t>16:20</a:t>
                      </a:r>
                      <a:endParaRPr lang="en-US" sz="1200" dirty="0"/>
                    </a:p>
                  </a:txBody>
                  <a:tcPr/>
                </a:tc>
                <a:tc>
                  <a:txBody>
                    <a:bodyPr/>
                    <a:lstStyle/>
                    <a:p>
                      <a:pPr algn="r"/>
                      <a:r>
                        <a:rPr lang="en-US" sz="1200" dirty="0" smtClean="0"/>
                        <a:t>16:35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Knowledge</a:t>
                      </a:r>
                      <a:r>
                        <a:rPr lang="en-US" sz="1200" baseline="0" dirty="0" smtClean="0"/>
                        <a:t> Café Process, Goals, Objectives</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Dave Lengyel</a:t>
                      </a:r>
                    </a:p>
                  </a:txBody>
                  <a:tcPr/>
                </a:tc>
              </a:tr>
              <a:tr h="257861">
                <a:tc>
                  <a:txBody>
                    <a:bodyPr/>
                    <a:lstStyle/>
                    <a:p>
                      <a:pPr algn="r"/>
                      <a:r>
                        <a:rPr lang="en-US" sz="1200" smtClean="0"/>
                        <a:t>16:35</a:t>
                      </a:r>
                      <a:endParaRPr lang="en-US" sz="1200" dirty="0"/>
                    </a:p>
                  </a:txBody>
                  <a:tcPr/>
                </a:tc>
                <a:tc>
                  <a:txBody>
                    <a:bodyPr/>
                    <a:lstStyle/>
                    <a:p>
                      <a:pPr algn="r"/>
                      <a:r>
                        <a:rPr lang="en-US" sz="1200" dirty="0" smtClean="0"/>
                        <a:t>18:00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FREE TIME</a:t>
                      </a:r>
                    </a:p>
                  </a:txBody>
                  <a:tcPr/>
                </a:tc>
                <a:tc>
                  <a:txBody>
                    <a:bodyPr/>
                    <a:lstStyle/>
                    <a:p>
                      <a:r>
                        <a:rPr lang="en-US" sz="1200" dirty="0" smtClean="0"/>
                        <a:t>Dave Lengyel</a:t>
                      </a:r>
                      <a:endParaRPr lang="en-US" sz="1200" dirty="0"/>
                    </a:p>
                  </a:txBody>
                  <a:tcPr/>
                </a:tc>
              </a:tr>
              <a:tr h="257861">
                <a:tc>
                  <a:txBody>
                    <a:bodyPr/>
                    <a:lstStyle/>
                    <a:p>
                      <a:pPr algn="r"/>
                      <a:r>
                        <a:rPr lang="en-US" sz="1200" dirty="0" smtClean="0"/>
                        <a:t>18:00</a:t>
                      </a:r>
                      <a:endParaRPr lang="en-US" sz="1200" dirty="0"/>
                    </a:p>
                  </a:txBody>
                  <a:tcPr/>
                </a:tc>
                <a:tc>
                  <a:txBody>
                    <a:bodyPr/>
                    <a:lstStyle/>
                    <a:p>
                      <a:pPr algn="r"/>
                      <a:r>
                        <a:rPr lang="en-US" sz="1200" dirty="0" smtClean="0"/>
                        <a:t>20:00</a:t>
                      </a:r>
                      <a:endParaRPr lang="en-US" sz="1200" dirty="0"/>
                    </a:p>
                  </a:txBody>
                  <a:tcPr/>
                </a:tc>
                <a:tc>
                  <a:txBody>
                    <a:bodyPr/>
                    <a:lstStyle/>
                    <a:p>
                      <a:r>
                        <a:rPr lang="en-US" sz="1200" dirty="0" smtClean="0"/>
                        <a:t>Dinner @ Sakura Japanese Steakhouse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r>
            </a:tbl>
          </a:graphicData>
        </a:graphic>
      </p:graphicFrame>
      <p:graphicFrame>
        <p:nvGraphicFramePr>
          <p:cNvPr id="8294" name="Group 102"/>
          <p:cNvGraphicFramePr>
            <a:graphicFrameLocks noGrp="1"/>
          </p:cNvGraphicFramePr>
          <p:nvPr/>
        </p:nvGraphicFramePr>
        <p:xfrm>
          <a:off x="76200" y="5059680"/>
          <a:ext cx="6705600" cy="3627120"/>
        </p:xfrm>
        <a:graphic>
          <a:graphicData uri="http://schemas.openxmlformats.org/drawingml/2006/table">
            <a:tbl>
              <a:tblPr/>
              <a:tblGrid>
                <a:gridCol w="646113"/>
                <a:gridCol w="646112"/>
                <a:gridCol w="3455988"/>
                <a:gridCol w="1957387"/>
              </a:tblGrid>
              <a:tr h="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Wednesday, March 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08:00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08:30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Knowledge Cafe - Table Topics </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08:30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09:10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Cafe - Round 1 </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a:noFill/>
                    </a:lnT>
                    <a:lnB>
                      <a:noFill/>
                    </a:lnB>
                    <a:lnTlToBr>
                      <a:noFill/>
                    </a:lnTlToBr>
                    <a:lnBlToTr>
                      <a:noFill/>
                    </a:lnBlToTr>
                    <a:no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09:10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09:50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Cafe - Round 2 </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a:noFill/>
                    </a:lnT>
                    <a:lnB>
                      <a:noFill/>
                    </a:lnB>
                    <a:lnTlToBr>
                      <a:noFill/>
                    </a:lnTlToBr>
                    <a:lnBlToTr>
                      <a:noFill/>
                    </a:lnBlToTr>
                    <a:solidFill>
                      <a:schemeClr val="tx1">
                        <a:alpha val="20000"/>
                      </a:schemeClr>
                    </a:solid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09:50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BREAK</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10:00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10:40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Cafe - Round 3 </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a:noFill/>
                    </a:lnT>
                    <a:lnB>
                      <a:noFill/>
                    </a:lnB>
                    <a:lnTlToBr>
                      <a:noFill/>
                    </a:lnTlToBr>
                    <a:lnBlToTr>
                      <a:noFill/>
                    </a:lnBlToTr>
                    <a:solidFill>
                      <a:schemeClr val="tx1">
                        <a:alpha val="20000"/>
                      </a:schemeClr>
                    </a:solid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10:40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11:20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Cafe - Round 4</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a:noFill/>
                    </a:lnT>
                    <a:lnB>
                      <a:noFill/>
                    </a:lnB>
                    <a:lnTlToBr>
                      <a:noFill/>
                    </a:lnTlToBr>
                    <a:lnBlToTr>
                      <a:noFill/>
                    </a:lnBlToTr>
                    <a:no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11:20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12:20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LUNCH</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solidFill>
                      <a:schemeClr val="tx1">
                        <a:alpha val="20000"/>
                      </a:schemeClr>
                    </a:solid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12:20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13:00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Cafe - Round 5</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a:noFill/>
                    </a:lnT>
                    <a:lnB>
                      <a:noFill/>
                    </a:lnB>
                    <a:lnTlToBr>
                      <a:noFill/>
                    </a:lnTlToBr>
                    <a:lnBlToTr>
                      <a:noFill/>
                    </a:lnBlToTr>
                    <a:no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13:00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13:40</a:t>
                      </a: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Cafe - Round 6</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a:noFill/>
                    </a:lnT>
                    <a:lnB>
                      <a:noFill/>
                    </a:lnB>
                    <a:lnTlToBr>
                      <a:noFill/>
                    </a:lnTlToBr>
                    <a:lnBlToTr>
                      <a:noFill/>
                    </a:lnBlToTr>
                    <a:solidFill>
                      <a:schemeClr val="tx1">
                        <a:alpha val="20000"/>
                      </a:schemeClr>
                    </a:solid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13:40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13:50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BREAK</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13:50</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14:30</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Cafe - Round 7</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rPr>
                        <a:t>Sous</a:t>
                      </a:r>
                      <a:r>
                        <a:rPr kumimoji="0" lang="en-US" sz="1200" b="0" i="0" u="none" strike="noStrike" cap="none" normalizeH="0" baseline="0" dirty="0" smtClean="0">
                          <a:ln>
                            <a:noFill/>
                          </a:ln>
                          <a:solidFill>
                            <a:schemeClr val="tx1"/>
                          </a:solidFill>
                          <a:effectLst/>
                          <a:latin typeface="Calibri" pitchFamily="34" charset="0"/>
                        </a:rPr>
                        <a:t> Chefs</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tx1">
                        <a:alpha val="20000"/>
                      </a:schemeClr>
                    </a:solidFill>
                  </a:tcPr>
                </a:tc>
              </a:tr>
              <a:tr h="25953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14:30</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bg1">
                        <a:alpha val="2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15:30</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bg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smtClean="0"/>
                        <a:t>HOTWASHUP </a:t>
                      </a:r>
                      <a:endParaRPr kumimoji="0" lang="en-US" sz="12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bg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Facilitated Discussion</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bg1">
                        <a:alpha val="20000"/>
                      </a:schemeClr>
                    </a:solidFill>
                  </a:tcPr>
                </a:tc>
              </a:tr>
            </a:tbl>
          </a:graphicData>
        </a:graphic>
      </p:graphicFrame>
      <p:sp>
        <p:nvSpPr>
          <p:cNvPr id="7" name="Rectangle 6"/>
          <p:cNvSpPr/>
          <p:nvPr/>
        </p:nvSpPr>
        <p:spPr>
          <a:xfrm>
            <a:off x="457200" y="152400"/>
            <a:ext cx="5943600" cy="120032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72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Schedule</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5071"/>
            <a:ext cx="5943600" cy="120032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72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Schedule</a:t>
            </a:r>
          </a:p>
        </p:txBody>
      </p:sp>
      <p:graphicFrame>
        <p:nvGraphicFramePr>
          <p:cNvPr id="5" name="Table 4"/>
          <p:cNvGraphicFramePr>
            <a:graphicFrameLocks noGrp="1"/>
          </p:cNvGraphicFramePr>
          <p:nvPr/>
        </p:nvGraphicFramePr>
        <p:xfrm>
          <a:off x="76200" y="1447800"/>
          <a:ext cx="6679298" cy="3108960"/>
        </p:xfrm>
        <a:graphic>
          <a:graphicData uri="http://schemas.openxmlformats.org/drawingml/2006/table">
            <a:tbl>
              <a:tblPr firstRow="1" bandRow="1">
                <a:tableStyleId>{9D7B26C5-4107-4FEC-AEDC-1716B250A1EF}</a:tableStyleId>
              </a:tblPr>
              <a:tblGrid>
                <a:gridCol w="570230"/>
                <a:gridCol w="570230"/>
                <a:gridCol w="3588641"/>
                <a:gridCol w="1950197"/>
              </a:tblGrid>
              <a:tr h="315163">
                <a:tc gridSpan="4">
                  <a:txBody>
                    <a:bodyPr/>
                    <a:lstStyle/>
                    <a:p>
                      <a:pPr algn="ctr"/>
                      <a:r>
                        <a:rPr lang="en-US" sz="1600" dirty="0" smtClean="0"/>
                        <a:t>Thursday,</a:t>
                      </a:r>
                      <a:r>
                        <a:rPr lang="en-US" sz="1600" baseline="0" dirty="0" smtClean="0"/>
                        <a:t> March 3</a:t>
                      </a:r>
                      <a:endParaRPr lang="en-US" sz="1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57861">
                <a:tc>
                  <a:txBody>
                    <a:bodyPr/>
                    <a:lstStyle/>
                    <a:p>
                      <a:pPr algn="r"/>
                      <a:r>
                        <a:rPr lang="en-US" sz="1200" dirty="0" smtClean="0"/>
                        <a:t>08:00</a:t>
                      </a:r>
                      <a:endParaRPr lang="en-US" sz="1200" dirty="0"/>
                    </a:p>
                  </a:txBody>
                  <a:tcPr/>
                </a:tc>
                <a:tc>
                  <a:txBody>
                    <a:bodyPr/>
                    <a:lstStyle/>
                    <a:p>
                      <a:pPr algn="r"/>
                      <a:r>
                        <a:rPr lang="en-US" sz="1200" dirty="0" smtClean="0"/>
                        <a:t>08:30</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alibri" pitchFamily="34" charset="0"/>
                        </a:rPr>
                        <a:t>Risk Management Value Proposition</a:t>
                      </a:r>
                    </a:p>
                  </a:txBody>
                  <a:tcPr/>
                </a:tc>
                <a:tc>
                  <a:txBody>
                    <a:bodyPr/>
                    <a:lstStyle/>
                    <a:p>
                      <a:r>
                        <a:rPr lang="en-US" sz="1200" dirty="0" smtClean="0"/>
                        <a:t>Scott Motter</a:t>
                      </a:r>
                      <a:endParaRPr lang="en-US" sz="1200" dirty="0"/>
                    </a:p>
                  </a:txBody>
                  <a:tcPr/>
                </a:tc>
              </a:tr>
              <a:tr h="304800">
                <a:tc>
                  <a:txBody>
                    <a:bodyPr/>
                    <a:lstStyle/>
                    <a:p>
                      <a:pPr algn="r"/>
                      <a:r>
                        <a:rPr lang="en-US" sz="1200" dirty="0" smtClean="0"/>
                        <a:t>08:30</a:t>
                      </a:r>
                      <a:endParaRPr lang="en-US" sz="1200" dirty="0"/>
                    </a:p>
                  </a:txBody>
                  <a:tcPr/>
                </a:tc>
                <a:tc>
                  <a:txBody>
                    <a:bodyPr/>
                    <a:lstStyle/>
                    <a:p>
                      <a:pPr algn="r"/>
                      <a:r>
                        <a:rPr lang="en-US" sz="1200" dirty="0" smtClean="0"/>
                        <a:t>09:00</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Tailoring Risk Management</a:t>
                      </a:r>
                    </a:p>
                  </a:txBody>
                  <a:tcPr/>
                </a:tc>
                <a:tc>
                  <a:txBody>
                    <a:bodyPr/>
                    <a:lstStyle/>
                    <a:p>
                      <a:r>
                        <a:rPr lang="en-US" sz="1200" dirty="0" smtClean="0"/>
                        <a:t>Kara Beth Misiunas</a:t>
                      </a:r>
                      <a:endParaRPr lang="en-US" sz="1200" dirty="0"/>
                    </a:p>
                  </a:txBody>
                  <a:tcPr/>
                </a:tc>
              </a:tr>
              <a:tr h="198120">
                <a:tc>
                  <a:txBody>
                    <a:bodyPr/>
                    <a:lstStyle/>
                    <a:p>
                      <a:pPr algn="r"/>
                      <a:r>
                        <a:rPr lang="en-US" sz="1200" dirty="0" smtClean="0"/>
                        <a:t>09:00</a:t>
                      </a:r>
                      <a:endParaRPr lang="en-US" sz="1200" dirty="0"/>
                    </a:p>
                  </a:txBody>
                  <a:tcPr/>
                </a:tc>
                <a:tc>
                  <a:txBody>
                    <a:bodyPr/>
                    <a:lstStyle/>
                    <a:p>
                      <a:pPr algn="r"/>
                      <a:r>
                        <a:rPr lang="en-US" sz="1200" dirty="0" smtClean="0"/>
                        <a:t>09:30</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alibri" pitchFamily="34" charset="0"/>
                        </a:rPr>
                        <a:t>Enhancing Knowledge Capture and Transfer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Dave Lengyel</a:t>
                      </a:r>
                    </a:p>
                  </a:txBody>
                  <a:tcPr/>
                </a:tc>
              </a:tr>
              <a:tr h="152400">
                <a:tc>
                  <a:txBody>
                    <a:bodyPr/>
                    <a:lstStyle/>
                    <a:p>
                      <a:pPr algn="r"/>
                      <a:r>
                        <a:rPr lang="en-US" sz="1200" dirty="0" smtClean="0"/>
                        <a:t>09:30</a:t>
                      </a:r>
                      <a:endParaRPr lang="en-US" sz="1200" dirty="0"/>
                    </a:p>
                  </a:txBody>
                  <a:tcPr/>
                </a:tc>
                <a:tc>
                  <a:txBody>
                    <a:bodyPr/>
                    <a:lstStyle/>
                    <a:p>
                      <a:pPr algn="r"/>
                      <a:r>
                        <a:rPr lang="en-US" sz="1200" dirty="0" smtClean="0"/>
                        <a:t>10:00</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Project Startup / Re-Org Challenges</a:t>
                      </a:r>
                    </a:p>
                  </a:txBody>
                  <a:tcPr/>
                </a:tc>
                <a:tc>
                  <a:txBody>
                    <a:bodyPr/>
                    <a:lstStyle/>
                    <a:p>
                      <a:r>
                        <a:rPr lang="en-US" sz="1200" dirty="0" smtClean="0"/>
                        <a:t>Phil Mongan</a:t>
                      </a:r>
                      <a:endParaRPr lang="en-US" sz="1200" dirty="0"/>
                    </a:p>
                  </a:txBody>
                  <a:tcPr/>
                </a:tc>
              </a:tr>
              <a:tr h="182880">
                <a:tc>
                  <a:txBody>
                    <a:bodyPr/>
                    <a:lstStyle/>
                    <a:p>
                      <a:pPr algn="r"/>
                      <a:r>
                        <a:rPr lang="en-US" sz="1200" dirty="0" smtClean="0"/>
                        <a:t>10:00</a:t>
                      </a:r>
                      <a:endParaRPr lang="en-US" sz="1200" dirty="0"/>
                    </a:p>
                  </a:txBody>
                  <a:tcPr/>
                </a:tc>
                <a:tc>
                  <a:txBody>
                    <a:bodyPr/>
                    <a:lstStyle/>
                    <a:p>
                      <a:pPr algn="r"/>
                      <a:r>
                        <a:rPr lang="en-US" sz="1200" dirty="0" smtClean="0"/>
                        <a:t>10:15</a:t>
                      </a:r>
                      <a:endParaRPr lang="en-US" sz="1200" dirty="0"/>
                    </a:p>
                  </a:txBody>
                  <a:tcPr/>
                </a:tc>
                <a:tc>
                  <a:txBody>
                    <a:bodyPr/>
                    <a:lstStyle/>
                    <a:p>
                      <a:r>
                        <a:rPr lang="en-US" sz="1200" dirty="0" smtClean="0"/>
                        <a:t>BREAK</a:t>
                      </a:r>
                      <a:endParaRPr lang="en-US" sz="1200" dirty="0"/>
                    </a:p>
                  </a:txBody>
                  <a:tcPr/>
                </a:tc>
                <a:tc>
                  <a:txBody>
                    <a:bodyPr/>
                    <a:lstStyle/>
                    <a:p>
                      <a:endParaRPr lang="en-US" sz="1200" dirty="0"/>
                    </a:p>
                  </a:txBody>
                  <a:tcPr/>
                </a:tc>
              </a:tr>
              <a:tr h="137160">
                <a:tc>
                  <a:txBody>
                    <a:bodyPr/>
                    <a:lstStyle/>
                    <a:p>
                      <a:pPr algn="r"/>
                      <a:r>
                        <a:rPr lang="en-US" sz="1200" dirty="0" smtClean="0"/>
                        <a:t>10:15</a:t>
                      </a:r>
                      <a:endParaRPr lang="en-US" sz="1200" dirty="0"/>
                    </a:p>
                  </a:txBody>
                  <a:tcPr/>
                </a:tc>
                <a:tc>
                  <a:txBody>
                    <a:bodyPr/>
                    <a:lstStyle/>
                    <a:p>
                      <a:pPr algn="r"/>
                      <a:r>
                        <a:rPr lang="en-US" sz="1200" dirty="0" smtClean="0"/>
                        <a:t>10:45</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Improving Process Integration</a:t>
                      </a:r>
                    </a:p>
                  </a:txBody>
                  <a:tcPr/>
                </a:tc>
                <a:tc>
                  <a:txBody>
                    <a:bodyPr/>
                    <a:lstStyle/>
                    <a:p>
                      <a:r>
                        <a:rPr lang="en-US" sz="1200" dirty="0" smtClean="0"/>
                        <a:t>Dan Mulligan</a:t>
                      </a:r>
                      <a:endParaRPr lang="en-US" sz="1200" dirty="0"/>
                    </a:p>
                  </a:txBody>
                  <a:tcPr/>
                </a:tc>
              </a:tr>
              <a:tr h="257861">
                <a:tc>
                  <a:txBody>
                    <a:bodyPr/>
                    <a:lstStyle/>
                    <a:p>
                      <a:pPr algn="r"/>
                      <a:r>
                        <a:rPr lang="en-US" sz="1200" dirty="0" smtClean="0"/>
                        <a:t>10:45</a:t>
                      </a:r>
                      <a:endParaRPr lang="en-US" sz="1200" dirty="0"/>
                    </a:p>
                  </a:txBody>
                  <a:tcPr/>
                </a:tc>
                <a:tc>
                  <a:txBody>
                    <a:bodyPr/>
                    <a:lstStyle/>
                    <a:p>
                      <a:pPr algn="r"/>
                      <a:r>
                        <a:rPr lang="en-US" sz="1200" dirty="0" smtClean="0"/>
                        <a:t>11:15</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alibri" pitchFamily="34" charset="0"/>
                        </a:rPr>
                        <a:t>Risk Management Transition</a:t>
                      </a:r>
                    </a:p>
                  </a:txBody>
                  <a:tcPr/>
                </a:tc>
                <a:tc>
                  <a:txBody>
                    <a:bodyPr/>
                    <a:lstStyle/>
                    <a:p>
                      <a:r>
                        <a:rPr lang="en-US" sz="1200" dirty="0" smtClean="0"/>
                        <a:t>Tom McInnis</a:t>
                      </a:r>
                      <a:endParaRPr lang="en-US" sz="1200" dirty="0"/>
                    </a:p>
                  </a:txBody>
                  <a:tcPr/>
                </a:tc>
              </a:tr>
              <a:tr h="257861">
                <a:tc>
                  <a:txBody>
                    <a:bodyPr/>
                    <a:lstStyle/>
                    <a:p>
                      <a:pPr algn="r"/>
                      <a:r>
                        <a:rPr lang="en-US" sz="1200" dirty="0" smtClean="0"/>
                        <a:t>11:15</a:t>
                      </a:r>
                      <a:endParaRPr lang="en-US" sz="1200" dirty="0"/>
                    </a:p>
                  </a:txBody>
                  <a:tcPr/>
                </a:tc>
                <a:tc>
                  <a:txBody>
                    <a:bodyPr/>
                    <a:lstStyle/>
                    <a:p>
                      <a:pPr algn="r"/>
                      <a:r>
                        <a:rPr lang="en-US" sz="1200" dirty="0" smtClean="0"/>
                        <a:t>11:45</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Risk Management Alignment with Other Processes</a:t>
                      </a:r>
                    </a:p>
                  </a:txBody>
                  <a:tcPr/>
                </a:tc>
                <a:tc>
                  <a:txBody>
                    <a:bodyPr/>
                    <a:lstStyle/>
                    <a:p>
                      <a:r>
                        <a:rPr lang="en-US" sz="1200" dirty="0" smtClean="0"/>
                        <a:t>Steve Newman</a:t>
                      </a:r>
                      <a:endParaRPr lang="en-US" sz="1200" dirty="0"/>
                    </a:p>
                  </a:txBody>
                  <a:tcPr/>
                </a:tc>
              </a:tr>
              <a:tr h="257861">
                <a:tc>
                  <a:txBody>
                    <a:bodyPr/>
                    <a:lstStyle/>
                    <a:p>
                      <a:pPr algn="r"/>
                      <a:r>
                        <a:rPr lang="en-US" sz="1200" dirty="0" smtClean="0"/>
                        <a:t>11:45</a:t>
                      </a:r>
                      <a:endParaRPr lang="en-US" sz="1200" dirty="0"/>
                    </a:p>
                  </a:txBody>
                  <a:tcPr/>
                </a:tc>
                <a:tc>
                  <a:txBody>
                    <a:bodyPr/>
                    <a:lstStyle/>
                    <a:p>
                      <a:pPr algn="r"/>
                      <a:r>
                        <a:rPr lang="en-US" sz="1200" dirty="0" smtClean="0"/>
                        <a:t>12:30</a:t>
                      </a:r>
                      <a:endParaRPr lang="en-US" sz="1200" dirty="0"/>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Discussion</a:t>
                      </a:r>
                      <a:endParaRPr kumimoji="0" lang="en-US" sz="1200" b="0" i="0" u="none" strike="noStrike" cap="none" normalizeH="0" baseline="0" dirty="0" smtClean="0">
                        <a:ln>
                          <a:noFill/>
                        </a:ln>
                        <a:solidFill>
                          <a:schemeClr val="tx1"/>
                        </a:solidFill>
                        <a:effectLst/>
                        <a:latin typeface="Calibri" pitchFamily="34" charset="0"/>
                      </a:endParaRPr>
                    </a:p>
                  </a:txBody>
                  <a:tcPr/>
                </a:tc>
                <a:tc>
                  <a:txBody>
                    <a:bodyPr/>
                    <a:lstStyle/>
                    <a:p>
                      <a:r>
                        <a:rPr lang="en-US" sz="1200" dirty="0" smtClean="0"/>
                        <a:t>All</a:t>
                      </a:r>
                      <a:endParaRPr lang="en-US" sz="1200" dirty="0"/>
                    </a:p>
                  </a:txBody>
                  <a:tcPr/>
                </a:tc>
              </a:tr>
              <a:tr h="257861">
                <a:tc>
                  <a:txBody>
                    <a:bodyPr/>
                    <a:lstStyle/>
                    <a:p>
                      <a:pPr algn="r"/>
                      <a:r>
                        <a:rPr lang="en-US" sz="1200" dirty="0" smtClean="0"/>
                        <a:t>13:00</a:t>
                      </a:r>
                      <a:endParaRPr lang="en-US" sz="1200" dirty="0"/>
                    </a:p>
                  </a:txBody>
                  <a:tcPr/>
                </a:tc>
                <a:tc>
                  <a:txBody>
                    <a:bodyPr/>
                    <a:lstStyle/>
                    <a:p>
                      <a:pPr algn="r"/>
                      <a:endParaRPr lang="en-US" sz="1200" dirty="0"/>
                    </a:p>
                  </a:txBody>
                  <a:tcPr/>
                </a:tc>
                <a:tc>
                  <a:txBody>
                    <a:bodyPr/>
                    <a:lstStyle/>
                    <a:p>
                      <a:r>
                        <a:rPr lang="en-US" sz="1200" dirty="0" smtClean="0"/>
                        <a:t>WORKSHOP COMPLETE</a:t>
                      </a:r>
                      <a:endParaRPr lang="en-US" sz="1200" dirty="0"/>
                    </a:p>
                  </a:txBody>
                  <a:tcPr/>
                </a:tc>
                <a:tc>
                  <a:txBody>
                    <a:bodyPr/>
                    <a:lstStyle/>
                    <a:p>
                      <a:endParaRPr lang="en-US" sz="12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276600" y="2286000"/>
            <a:ext cx="3276600" cy="5562600"/>
          </a:xfrm>
        </p:spPr>
        <p:txBody>
          <a:bodyPr/>
          <a:lstStyle/>
          <a:p>
            <a:pPr marL="225425" indent="-225425">
              <a:buFont typeface="Calibri" pitchFamily="34" charset="0"/>
              <a:buAutoNum type="arabicPeriod"/>
            </a:pPr>
            <a:r>
              <a:rPr lang="en-US" sz="1600" dirty="0" smtClean="0"/>
              <a:t>What metrics should we track that demonstrate the value / benefit of CRM to management?</a:t>
            </a:r>
          </a:p>
          <a:p>
            <a:pPr marL="225425" indent="-225425">
              <a:buFont typeface="Calibri" pitchFamily="34" charset="0"/>
              <a:buAutoNum type="arabicPeriod"/>
            </a:pPr>
            <a:r>
              <a:rPr lang="en-US" sz="1600" dirty="0" smtClean="0"/>
              <a:t>What kinds of anecdotal evidence should we be looking for while executing our risk management function?</a:t>
            </a:r>
          </a:p>
          <a:p>
            <a:pPr marL="225425" indent="-225425">
              <a:buFont typeface="Calibri" pitchFamily="34" charset="0"/>
              <a:buAutoNum type="arabicPeriod"/>
            </a:pPr>
            <a:r>
              <a:rPr lang="en-US" sz="1600" dirty="0" smtClean="0"/>
              <a:t>How have you demonstrated the value / benefit of your risk management.</a:t>
            </a:r>
          </a:p>
        </p:txBody>
      </p:sp>
      <p:sp>
        <p:nvSpPr>
          <p:cNvPr id="4" name="Text Placeholder 3"/>
          <p:cNvSpPr>
            <a:spLocks noGrp="1"/>
          </p:cNvSpPr>
          <p:nvPr>
            <p:ph type="body" sz="half" idx="2"/>
          </p:nvPr>
        </p:nvSpPr>
        <p:spPr>
          <a:xfrm>
            <a:off x="220662" y="1912938"/>
            <a:ext cx="2827338" cy="6088062"/>
          </a:xfrm>
        </p:spPr>
        <p:txBody>
          <a:bodyPr rtlCol="0">
            <a:normAutofit/>
          </a:bodyPr>
          <a:lstStyle/>
          <a:p>
            <a:pPr fontAlgn="auto">
              <a:spcAft>
                <a:spcPts val="0"/>
              </a:spcAft>
              <a:buFont typeface="Arial" pitchFamily="34" charset="0"/>
              <a:buNone/>
              <a:defRPr/>
            </a:pPr>
            <a:r>
              <a:rPr lang="en-US" sz="1800" b="1" dirty="0" err="1" smtClean="0"/>
              <a:t>Sous</a:t>
            </a:r>
            <a:r>
              <a:rPr lang="en-US" sz="1800" b="1" dirty="0" smtClean="0"/>
              <a:t> Chef: Scott Motter</a:t>
            </a:r>
          </a:p>
          <a:p>
            <a:pPr indent="4763" fontAlgn="auto">
              <a:spcAft>
                <a:spcPts val="0"/>
              </a:spcAft>
              <a:defRPr/>
            </a:pPr>
            <a:r>
              <a:rPr lang="en-US" dirty="0" smtClean="0"/>
              <a:t>Project Managers and professional organizations (e.g., PMI) regard risk management as a key process in successful project management.  However, in this resource constrained environment, stakeholders are scaling back funding for risk management—we will be required to do more with less.  How can we demonstrate the value of risk management to our stakeholders going forward?</a:t>
            </a:r>
          </a:p>
          <a:p>
            <a:pPr indent="4763" fontAlgn="auto">
              <a:spcAft>
                <a:spcPts val="0"/>
              </a:spcAft>
              <a:defRPr/>
            </a:pPr>
            <a:endParaRPr lang="en-US" dirty="0" smtClean="0"/>
          </a:p>
          <a:p>
            <a:pPr fontAlgn="auto">
              <a:spcAft>
                <a:spcPts val="0"/>
              </a:spcAft>
              <a:defRPr/>
            </a:pPr>
            <a:endParaRPr lang="en-US" dirty="0" smtClean="0"/>
          </a:p>
        </p:txBody>
      </p:sp>
      <p:sp>
        <p:nvSpPr>
          <p:cNvPr id="5" name="Rectangle 4"/>
          <p:cNvSpPr/>
          <p:nvPr/>
        </p:nvSpPr>
        <p:spPr>
          <a:xfrm>
            <a:off x="0" y="381000"/>
            <a:ext cx="2590800"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8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Table 1</a:t>
            </a:r>
            <a:endPar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sp>
        <p:nvSpPr>
          <p:cNvPr id="7" name="Title 1"/>
          <p:cNvSpPr>
            <a:spLocks/>
          </p:cNvSpPr>
          <p:nvPr/>
        </p:nvSpPr>
        <p:spPr bwMode="auto">
          <a:xfrm>
            <a:off x="2667000" y="685800"/>
            <a:ext cx="4191000" cy="990600"/>
          </a:xfrm>
          <a:prstGeom prst="rect">
            <a:avLst/>
          </a:prstGeom>
          <a:noFill/>
          <a:ln w="9525">
            <a:noFill/>
            <a:miter lim="800000"/>
            <a:headEnd/>
            <a:tailEnd/>
          </a:ln>
        </p:spPr>
        <p:txBody>
          <a:bodyPr anchor="ctr"/>
          <a:lstStyle/>
          <a:p>
            <a:pPr algn="ctr"/>
            <a:r>
              <a:rPr lang="en-US" sz="3600" b="1" dirty="0" smtClean="0">
                <a:solidFill>
                  <a:srgbClr val="0070C0"/>
                </a:solidFill>
                <a:effectLst>
                  <a:outerShdw blurRad="38100" dist="38100" dir="2700000" algn="tl">
                    <a:srgbClr val="C0C0C0"/>
                  </a:outerShdw>
                </a:effectLst>
                <a:latin typeface="Garamond" pitchFamily="18" charset="0"/>
              </a:rPr>
              <a:t>Risk Management Value Proposition</a:t>
            </a:r>
            <a:endParaRPr lang="en-US" sz="4400" b="1" dirty="0">
              <a:solidFill>
                <a:srgbClr val="0070C0"/>
              </a:solidFill>
              <a:effectLst>
                <a:outerShdw blurRad="38100" dist="38100" dir="2700000" algn="tl">
                  <a:srgbClr val="C0C0C0"/>
                </a:outerShdw>
              </a:effectLst>
              <a:latin typeface="Garamond" pitchFamily="18" charset="0"/>
            </a:endParaRPr>
          </a:p>
        </p:txBody>
      </p:sp>
      <p:sp>
        <p:nvSpPr>
          <p:cNvPr id="9" name="TextBox 8"/>
          <p:cNvSpPr txBox="1"/>
          <p:nvPr/>
        </p:nvSpPr>
        <p:spPr>
          <a:xfrm>
            <a:off x="2590800" y="1885890"/>
            <a:ext cx="4267200" cy="400110"/>
          </a:xfrm>
          <a:prstGeom prst="rect">
            <a:avLst/>
          </a:prstGeom>
          <a:noFill/>
        </p:spPr>
        <p:txBody>
          <a:bodyPr>
            <a:spAutoFit/>
          </a:bodyPr>
          <a:lstStyle/>
          <a:p>
            <a:pPr algn="ctr"/>
            <a:r>
              <a:rPr lang="en-US" sz="2000" b="1" u="sng" dirty="0">
                <a:solidFill>
                  <a:srgbClr val="558ED5"/>
                </a:solidFill>
                <a:latin typeface="Calibri" pitchFamily="34" charset="0"/>
              </a:rPr>
              <a:t>Discussion Threads</a:t>
            </a:r>
          </a:p>
        </p:txBody>
      </p:sp>
      <p:sp>
        <p:nvSpPr>
          <p:cNvPr id="13322" name="Text Box 10"/>
          <p:cNvSpPr txBox="1">
            <a:spLocks noChangeArrowheads="1"/>
          </p:cNvSpPr>
          <p:nvPr/>
        </p:nvSpPr>
        <p:spPr bwMode="auto">
          <a:xfrm>
            <a:off x="3200400" y="228600"/>
            <a:ext cx="3124200" cy="336550"/>
          </a:xfrm>
          <a:prstGeom prst="rect">
            <a:avLst/>
          </a:prstGeom>
          <a:solidFill>
            <a:srgbClr val="E3CDC7"/>
          </a:solidFill>
          <a:ln w="9525">
            <a:noFill/>
            <a:miter lim="800000"/>
            <a:headEnd/>
            <a:tailEnd/>
          </a:ln>
          <a:effectLst/>
        </p:spPr>
        <p:txBody>
          <a:bodyPr>
            <a:spAutoFit/>
          </a:bodyPr>
          <a:lstStyle/>
          <a:p>
            <a:pPr>
              <a:spcBef>
                <a:spcPct val="50000"/>
              </a:spcBef>
            </a:pPr>
            <a:r>
              <a:rPr lang="en-US" sz="1600" i="1"/>
              <a:t>“conversation around the theme”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3581400" y="2286000"/>
            <a:ext cx="3124200" cy="5562600"/>
          </a:xfrm>
        </p:spPr>
        <p:txBody>
          <a:bodyPr/>
          <a:lstStyle/>
          <a:p>
            <a:pPr lvl="0">
              <a:buFont typeface="+mj-lt"/>
              <a:buAutoNum type="arabicPeriod"/>
            </a:pPr>
            <a:r>
              <a:rPr lang="en-US" sz="1600" dirty="0" smtClean="0"/>
              <a:t>What are the ‘must-do’s’ of risk management planning and implementation?</a:t>
            </a:r>
          </a:p>
          <a:p>
            <a:pPr lvl="0">
              <a:buFont typeface="+mj-lt"/>
              <a:buAutoNum type="arabicPeriod"/>
            </a:pPr>
            <a:r>
              <a:rPr lang="en-US" sz="1600" dirty="0" smtClean="0"/>
              <a:t>Which typical risk management processes could be eliminated or performed less frequently?</a:t>
            </a:r>
          </a:p>
          <a:p>
            <a:pPr lvl="0">
              <a:buFont typeface="+mj-lt"/>
              <a:buAutoNum type="arabicPeriod"/>
            </a:pPr>
            <a:r>
              <a:rPr lang="en-US" sz="1600" dirty="0" smtClean="0"/>
              <a:t>What should be done to demonstrate the value of risk management to managers and stakeholders of projects?</a:t>
            </a:r>
          </a:p>
          <a:p>
            <a:pPr lvl="0">
              <a:buFont typeface="+mj-lt"/>
              <a:buAutoNum type="arabicPeriod"/>
            </a:pPr>
            <a:r>
              <a:rPr lang="en-US" sz="1600" dirty="0" smtClean="0"/>
              <a:t>What are the core risk management processes that must be implemented by projects (the minimum acceptable risk management program)?</a:t>
            </a:r>
          </a:p>
          <a:p>
            <a:pPr lvl="0">
              <a:buFont typeface="+mj-lt"/>
              <a:buAutoNum type="arabicPeriod"/>
            </a:pPr>
            <a:r>
              <a:rPr lang="en-US" sz="1600" dirty="0" smtClean="0"/>
              <a:t>How can risk reviews be better implemented?</a:t>
            </a:r>
          </a:p>
        </p:txBody>
      </p:sp>
      <p:sp>
        <p:nvSpPr>
          <p:cNvPr id="4" name="Text Placeholder 3"/>
          <p:cNvSpPr>
            <a:spLocks noGrp="1"/>
          </p:cNvSpPr>
          <p:nvPr>
            <p:ph type="body" sz="half" idx="2"/>
          </p:nvPr>
        </p:nvSpPr>
        <p:spPr>
          <a:xfrm>
            <a:off x="228600" y="1905000"/>
            <a:ext cx="3352800" cy="6088062"/>
          </a:xfrm>
          <a:solidFill>
            <a:schemeClr val="bg1"/>
          </a:solidFill>
        </p:spPr>
        <p:txBody>
          <a:bodyPr rtlCol="0">
            <a:normAutofit/>
          </a:bodyPr>
          <a:lstStyle/>
          <a:p>
            <a:pPr fontAlgn="auto">
              <a:spcAft>
                <a:spcPts val="0"/>
              </a:spcAft>
              <a:buFont typeface="Arial" pitchFamily="34" charset="0"/>
              <a:buNone/>
              <a:defRPr/>
            </a:pPr>
            <a:r>
              <a:rPr lang="en-US" sz="1800" b="1" dirty="0" err="1" smtClean="0"/>
              <a:t>Sous</a:t>
            </a:r>
            <a:r>
              <a:rPr lang="en-US" sz="1800" b="1" dirty="0" smtClean="0"/>
              <a:t> Chef: Kara Beth Misiunas</a:t>
            </a:r>
          </a:p>
          <a:p>
            <a:r>
              <a:rPr lang="en-US" dirty="0" smtClean="0"/>
              <a:t>All projects have many challenges when it comes to risk management:</a:t>
            </a:r>
          </a:p>
          <a:p>
            <a:pPr marL="342900" lvl="0" indent="-342900">
              <a:buFont typeface="+mj-lt"/>
              <a:buAutoNum type="arabicPeriod"/>
            </a:pPr>
            <a:r>
              <a:rPr lang="en-US" dirty="0" smtClean="0"/>
              <a:t>Budgets can be extremely limited</a:t>
            </a:r>
          </a:p>
          <a:p>
            <a:pPr marL="342900" lvl="0" indent="-342900">
              <a:buFont typeface="+mj-lt"/>
              <a:buAutoNum type="arabicPeriod"/>
            </a:pPr>
            <a:r>
              <a:rPr lang="en-US" dirty="0" smtClean="0"/>
              <a:t>Risk managers may be wearing multiple hats with little time to focus on risk management</a:t>
            </a:r>
          </a:p>
          <a:p>
            <a:pPr marL="342900" lvl="0" indent="-342900">
              <a:buFont typeface="+mj-lt"/>
              <a:buAutoNum type="arabicPeriod"/>
            </a:pPr>
            <a:r>
              <a:rPr lang="en-US" dirty="0" smtClean="0"/>
              <a:t>Training budgets and time can be extremely limited</a:t>
            </a:r>
          </a:p>
          <a:p>
            <a:r>
              <a:rPr lang="en-US" dirty="0" smtClean="0"/>
              <a:t>A full-up traditional risk management function may be cost prohibitive, but eliminating risk management altogether can be a recipe for programmatic and technical disaster.  </a:t>
            </a:r>
          </a:p>
          <a:p>
            <a:r>
              <a:rPr lang="en-US" dirty="0" smtClean="0"/>
              <a:t>Based on our collective years of experience in risk management, what are the “must-do’s” when it comes to risk management planning and implementation for projects?</a:t>
            </a:r>
          </a:p>
        </p:txBody>
      </p:sp>
      <p:sp>
        <p:nvSpPr>
          <p:cNvPr id="5" name="Rectangle 4"/>
          <p:cNvSpPr/>
          <p:nvPr/>
        </p:nvSpPr>
        <p:spPr>
          <a:xfrm>
            <a:off x="4267200" y="388203"/>
            <a:ext cx="2590800"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Table </a:t>
            </a:r>
            <a:r>
              <a:rPr lang="en-US" sz="48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2</a:t>
            </a:r>
            <a:endPar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sp>
        <p:nvSpPr>
          <p:cNvPr id="7" name="Title 1"/>
          <p:cNvSpPr>
            <a:spLocks/>
          </p:cNvSpPr>
          <p:nvPr/>
        </p:nvSpPr>
        <p:spPr bwMode="auto">
          <a:xfrm>
            <a:off x="0" y="685800"/>
            <a:ext cx="4267200" cy="1066800"/>
          </a:xfrm>
          <a:prstGeom prst="rect">
            <a:avLst/>
          </a:prstGeom>
          <a:noFill/>
          <a:ln w="9525">
            <a:noFill/>
            <a:miter lim="800000"/>
            <a:headEnd/>
            <a:tailEnd/>
          </a:ln>
        </p:spPr>
        <p:txBody>
          <a:bodyPr anchor="ctr"/>
          <a:lstStyle/>
          <a:p>
            <a:pPr algn="ctr"/>
            <a:r>
              <a:rPr lang="en-US" sz="3600" b="1" dirty="0" smtClean="0">
                <a:solidFill>
                  <a:srgbClr val="0070C0"/>
                </a:solidFill>
                <a:effectLst>
                  <a:outerShdw blurRad="38100" dist="38100" dir="2700000" algn="tl">
                    <a:srgbClr val="C0C0C0"/>
                  </a:outerShdw>
                </a:effectLst>
                <a:latin typeface="Garamond" pitchFamily="18" charset="0"/>
              </a:rPr>
              <a:t>Tailoring Risk Management</a:t>
            </a:r>
            <a:endParaRPr lang="en-US" sz="4400" b="1" dirty="0">
              <a:solidFill>
                <a:srgbClr val="0070C0"/>
              </a:solidFill>
              <a:effectLst>
                <a:outerShdw blurRad="38100" dist="38100" dir="2700000" algn="tl">
                  <a:srgbClr val="C0C0C0"/>
                </a:outerShdw>
              </a:effectLst>
              <a:latin typeface="Garamond" pitchFamily="18" charset="0"/>
            </a:endParaRPr>
          </a:p>
        </p:txBody>
      </p:sp>
      <p:sp>
        <p:nvSpPr>
          <p:cNvPr id="9" name="TextBox 8"/>
          <p:cNvSpPr txBox="1"/>
          <p:nvPr/>
        </p:nvSpPr>
        <p:spPr>
          <a:xfrm>
            <a:off x="3124200" y="1885890"/>
            <a:ext cx="4267200" cy="400110"/>
          </a:xfrm>
          <a:prstGeom prst="rect">
            <a:avLst/>
          </a:prstGeom>
          <a:noFill/>
        </p:spPr>
        <p:txBody>
          <a:bodyPr>
            <a:spAutoFit/>
          </a:bodyPr>
          <a:lstStyle/>
          <a:p>
            <a:pPr algn="ctr"/>
            <a:r>
              <a:rPr lang="en-US" sz="2000" b="1" u="sng" dirty="0">
                <a:solidFill>
                  <a:srgbClr val="558ED5"/>
                </a:solidFill>
                <a:latin typeface="Calibri" pitchFamily="34" charset="0"/>
              </a:rPr>
              <a:t>Discussion Threads</a:t>
            </a:r>
          </a:p>
        </p:txBody>
      </p:sp>
      <p:sp>
        <p:nvSpPr>
          <p:cNvPr id="14346" name="Text Box 10"/>
          <p:cNvSpPr txBox="1">
            <a:spLocks noChangeArrowheads="1"/>
          </p:cNvSpPr>
          <p:nvPr/>
        </p:nvSpPr>
        <p:spPr bwMode="auto">
          <a:xfrm>
            <a:off x="533400" y="304800"/>
            <a:ext cx="3124200" cy="336550"/>
          </a:xfrm>
          <a:prstGeom prst="rect">
            <a:avLst/>
          </a:prstGeom>
          <a:solidFill>
            <a:srgbClr val="E3CDC7"/>
          </a:solidFill>
          <a:ln w="9525">
            <a:noFill/>
            <a:miter lim="800000"/>
            <a:headEnd/>
            <a:tailEnd/>
          </a:ln>
          <a:effectLst/>
        </p:spPr>
        <p:txBody>
          <a:bodyPr>
            <a:spAutoFit/>
          </a:bodyPr>
          <a:lstStyle/>
          <a:p>
            <a:pPr>
              <a:spcBef>
                <a:spcPct val="50000"/>
              </a:spcBef>
            </a:pPr>
            <a:r>
              <a:rPr lang="en-US" sz="1600" i="1"/>
              <a:t>“conversation around the theme”</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09600"/>
            <a:ext cx="4267200" cy="1066800"/>
          </a:xfrm>
        </p:spPr>
        <p:txBody>
          <a:bodyPr>
            <a:normAutofit/>
          </a:bodyPr>
          <a:lstStyle/>
          <a:p>
            <a:pPr algn="ctr"/>
            <a:r>
              <a:rPr lang="en-US" dirty="0" smtClean="0">
                <a:effectLst>
                  <a:outerShdw blurRad="38100" dist="38100" dir="2700000" algn="tl">
                    <a:srgbClr val="C0C0C0"/>
                  </a:outerShdw>
                </a:effectLst>
              </a:rPr>
              <a:t>Enhancing Knowledge Capture and Transfer</a:t>
            </a:r>
            <a:endParaRPr lang="en-US" dirty="0">
              <a:effectLst>
                <a:outerShdw blurRad="38100" dist="38100" dir="2700000" algn="tl">
                  <a:srgbClr val="C0C0C0"/>
                </a:outerShdw>
              </a:effectLst>
            </a:endParaRPr>
          </a:p>
        </p:txBody>
      </p:sp>
      <p:sp>
        <p:nvSpPr>
          <p:cNvPr id="15363" name="Content Placeholder 3"/>
          <p:cNvSpPr>
            <a:spLocks noGrp="1"/>
          </p:cNvSpPr>
          <p:nvPr>
            <p:ph idx="1"/>
          </p:nvPr>
        </p:nvSpPr>
        <p:spPr>
          <a:xfrm>
            <a:off x="3352800" y="2133600"/>
            <a:ext cx="3352800" cy="5867400"/>
          </a:xfrm>
          <a:solidFill>
            <a:schemeClr val="bg1"/>
          </a:solidFill>
        </p:spPr>
        <p:txBody>
          <a:bodyPr/>
          <a:lstStyle/>
          <a:p>
            <a:pPr algn="just">
              <a:buFont typeface="Calibri" pitchFamily="34" charset="0"/>
              <a:buAutoNum type="arabicPeriod"/>
            </a:pPr>
            <a:r>
              <a:rPr lang="en-US" sz="1600" dirty="0" smtClean="0"/>
              <a:t>How well are we using these tools and techniques and what should we do to improve?</a:t>
            </a:r>
          </a:p>
          <a:p>
            <a:pPr lvl="1" algn="just">
              <a:buFont typeface="Calibri" pitchFamily="34" charset="0"/>
              <a:buAutoNum type="arabicPeriod"/>
            </a:pPr>
            <a:endParaRPr lang="en-US" sz="1600" dirty="0" smtClean="0"/>
          </a:p>
          <a:p>
            <a:pPr algn="just">
              <a:buFont typeface="Calibri" pitchFamily="34" charset="0"/>
              <a:buAutoNum type="arabicPeriod"/>
            </a:pPr>
            <a:r>
              <a:rPr lang="en-US" sz="1600" dirty="0" smtClean="0"/>
              <a:t>What are the impediments to effective knowledge capture and transfer?</a:t>
            </a:r>
          </a:p>
          <a:p>
            <a:pPr algn="just">
              <a:buFont typeface="Calibri" pitchFamily="34" charset="0"/>
              <a:buAutoNum type="arabicPeriod"/>
            </a:pPr>
            <a:endParaRPr lang="en-US" sz="1600" dirty="0" smtClean="0"/>
          </a:p>
          <a:p>
            <a:pPr algn="just">
              <a:buFont typeface="Calibri" pitchFamily="34" charset="0"/>
              <a:buAutoNum type="arabicPeriod"/>
            </a:pPr>
            <a:r>
              <a:rPr lang="en-US" sz="1600" dirty="0" smtClean="0"/>
              <a:t>Can we couple KM with other critical processes to accomplish work more effectively?</a:t>
            </a:r>
          </a:p>
        </p:txBody>
      </p:sp>
      <p:sp>
        <p:nvSpPr>
          <p:cNvPr id="5" name="Text Placeholder 4"/>
          <p:cNvSpPr>
            <a:spLocks noGrp="1"/>
          </p:cNvSpPr>
          <p:nvPr>
            <p:ph type="body" sz="half" idx="2"/>
          </p:nvPr>
        </p:nvSpPr>
        <p:spPr>
          <a:xfrm>
            <a:off x="152400" y="1828800"/>
            <a:ext cx="3200400" cy="6164262"/>
          </a:xfrm>
        </p:spPr>
        <p:txBody>
          <a:bodyPr rtlCol="0">
            <a:normAutofit/>
          </a:bodyPr>
          <a:lstStyle/>
          <a:p>
            <a:pPr fontAlgn="auto">
              <a:spcAft>
                <a:spcPts val="0"/>
              </a:spcAft>
              <a:defRPr/>
            </a:pPr>
            <a:r>
              <a:rPr lang="en-US" sz="1900" b="1" dirty="0" err="1" smtClean="0"/>
              <a:t>Sous</a:t>
            </a:r>
            <a:r>
              <a:rPr lang="en-US" sz="1900" b="1" dirty="0" smtClean="0"/>
              <a:t> Chef: Dave Lengyel</a:t>
            </a:r>
          </a:p>
          <a:p>
            <a:pPr fontAlgn="auto">
              <a:spcAft>
                <a:spcPts val="0"/>
              </a:spcAft>
              <a:defRPr/>
            </a:pPr>
            <a:r>
              <a:rPr lang="en-US" dirty="0" smtClean="0"/>
              <a:t>ESMD uses several techniques and products intended to share knowledge across the organization.   Examples include:</a:t>
            </a:r>
          </a:p>
          <a:p>
            <a:pPr fontAlgn="auto">
              <a:spcAft>
                <a:spcPts val="0"/>
              </a:spcAft>
              <a:defRPr/>
            </a:pPr>
            <a:endParaRPr lang="en-US" dirty="0" smtClean="0"/>
          </a:p>
          <a:p>
            <a:pPr marL="342900" indent="-342900" fontAlgn="auto">
              <a:spcAft>
                <a:spcPts val="0"/>
              </a:spcAft>
              <a:buAutoNum type="arabicPeriod"/>
              <a:defRPr/>
            </a:pPr>
            <a:r>
              <a:rPr lang="en-US" dirty="0" smtClean="0"/>
              <a:t>Knowledge Based Risks (KBRs)</a:t>
            </a:r>
          </a:p>
          <a:p>
            <a:pPr marL="342900" indent="-342900" fontAlgn="auto">
              <a:spcAft>
                <a:spcPts val="0"/>
              </a:spcAft>
              <a:buAutoNum type="arabicPeriod"/>
              <a:defRPr/>
            </a:pPr>
            <a:r>
              <a:rPr lang="en-US" dirty="0" smtClean="0"/>
              <a:t>Wiki-Enabled Teams</a:t>
            </a:r>
          </a:p>
          <a:p>
            <a:pPr marL="342900" indent="-342900" fontAlgn="auto">
              <a:spcAft>
                <a:spcPts val="0"/>
              </a:spcAft>
              <a:buAutoNum type="arabicPeriod"/>
              <a:defRPr/>
            </a:pPr>
            <a:r>
              <a:rPr lang="en-US" dirty="0" err="1" smtClean="0"/>
              <a:t>Riskapedia</a:t>
            </a:r>
            <a:endParaRPr lang="en-US" dirty="0" smtClean="0"/>
          </a:p>
          <a:p>
            <a:pPr marL="342900" indent="-342900" fontAlgn="auto">
              <a:spcAft>
                <a:spcPts val="0"/>
              </a:spcAft>
              <a:buAutoNum type="arabicPeriod"/>
              <a:defRPr/>
            </a:pPr>
            <a:r>
              <a:rPr lang="en-US" dirty="0" smtClean="0"/>
              <a:t>Risk Mgt Case Studies</a:t>
            </a:r>
          </a:p>
          <a:p>
            <a:pPr marL="342900" indent="-342900" fontAlgn="auto">
              <a:spcAft>
                <a:spcPts val="0"/>
              </a:spcAft>
              <a:buFont typeface="Arial" charset="0"/>
              <a:buAutoNum type="arabicPeriod"/>
              <a:defRPr/>
            </a:pPr>
            <a:r>
              <a:rPr lang="en-US" dirty="0" smtClean="0"/>
              <a:t>Knowledge Capture / Transfer</a:t>
            </a:r>
          </a:p>
          <a:p>
            <a:pPr marL="342900" indent="-342900" fontAlgn="auto">
              <a:spcAft>
                <a:spcPts val="0"/>
              </a:spcAft>
              <a:buAutoNum type="arabicPeriod"/>
              <a:defRPr/>
            </a:pPr>
            <a:r>
              <a:rPr lang="en-US" dirty="0" smtClean="0"/>
              <a:t>Process 2.0 (P2.0)</a:t>
            </a:r>
          </a:p>
          <a:p>
            <a:pPr marL="342900" indent="-342900" fontAlgn="auto">
              <a:spcAft>
                <a:spcPts val="0"/>
              </a:spcAft>
              <a:buAutoNum type="arabicPeriod"/>
              <a:defRPr/>
            </a:pPr>
            <a:r>
              <a:rPr lang="en-US" dirty="0" smtClean="0"/>
              <a:t>Decision Support (</a:t>
            </a:r>
            <a:r>
              <a:rPr lang="en-US" dirty="0" err="1" smtClean="0"/>
              <a:t>ThinkTank</a:t>
            </a:r>
            <a:r>
              <a:rPr lang="en-US" dirty="0" smtClean="0"/>
              <a:t> &amp; Decision Plus)</a:t>
            </a:r>
          </a:p>
          <a:p>
            <a:pPr fontAlgn="auto">
              <a:spcAft>
                <a:spcPts val="0"/>
              </a:spcAft>
              <a:defRPr/>
            </a:pPr>
            <a:endParaRPr lang="en-US" dirty="0" smtClean="0"/>
          </a:p>
          <a:p>
            <a:pPr fontAlgn="auto">
              <a:spcAft>
                <a:spcPts val="0"/>
              </a:spcAft>
              <a:defRPr/>
            </a:pPr>
            <a:r>
              <a:rPr lang="en-US" dirty="0" smtClean="0"/>
              <a:t>We want to generate ideas for how we could better use these and other techniques and products, and how we can share knowledge more effectively.  </a:t>
            </a:r>
            <a:endParaRPr lang="en-US" dirty="0"/>
          </a:p>
        </p:txBody>
      </p:sp>
      <p:sp>
        <p:nvSpPr>
          <p:cNvPr id="6" name="Rectangle 5"/>
          <p:cNvSpPr/>
          <p:nvPr/>
        </p:nvSpPr>
        <p:spPr>
          <a:xfrm>
            <a:off x="0" y="388203"/>
            <a:ext cx="2590800"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Table </a:t>
            </a:r>
            <a:r>
              <a:rPr lang="en-US" sz="48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3</a:t>
            </a:r>
            <a:endPar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sp>
        <p:nvSpPr>
          <p:cNvPr id="9" name="TextBox 8"/>
          <p:cNvSpPr txBox="1"/>
          <p:nvPr/>
        </p:nvSpPr>
        <p:spPr>
          <a:xfrm>
            <a:off x="2590800" y="1752600"/>
            <a:ext cx="4267200" cy="400110"/>
          </a:xfrm>
          <a:prstGeom prst="rect">
            <a:avLst/>
          </a:prstGeom>
          <a:noFill/>
        </p:spPr>
        <p:txBody>
          <a:bodyPr>
            <a:spAutoFit/>
          </a:bodyPr>
          <a:lstStyle/>
          <a:p>
            <a:pPr algn="ctr"/>
            <a:r>
              <a:rPr lang="en-US" sz="2000" b="1" u="sng" dirty="0">
                <a:solidFill>
                  <a:srgbClr val="558ED5"/>
                </a:solidFill>
                <a:latin typeface="Calibri" pitchFamily="34" charset="0"/>
              </a:rPr>
              <a:t>Discussion Threads</a:t>
            </a:r>
          </a:p>
        </p:txBody>
      </p:sp>
      <p:sp>
        <p:nvSpPr>
          <p:cNvPr id="15370" name="Text Box 10"/>
          <p:cNvSpPr txBox="1">
            <a:spLocks noChangeArrowheads="1"/>
          </p:cNvSpPr>
          <p:nvPr/>
        </p:nvSpPr>
        <p:spPr bwMode="auto">
          <a:xfrm>
            <a:off x="3124200" y="228600"/>
            <a:ext cx="3124200" cy="336550"/>
          </a:xfrm>
          <a:prstGeom prst="rect">
            <a:avLst/>
          </a:prstGeom>
          <a:solidFill>
            <a:srgbClr val="E3CDC7"/>
          </a:solidFill>
          <a:ln w="9525">
            <a:noFill/>
            <a:miter lim="800000"/>
            <a:headEnd/>
            <a:tailEnd/>
          </a:ln>
          <a:effectLst/>
        </p:spPr>
        <p:txBody>
          <a:bodyPr>
            <a:spAutoFit/>
          </a:bodyPr>
          <a:lstStyle/>
          <a:p>
            <a:pPr>
              <a:spcBef>
                <a:spcPct val="50000"/>
              </a:spcBef>
            </a:pPr>
            <a:r>
              <a:rPr lang="en-US" sz="1600" i="1"/>
              <a:t>“conversation around the theme”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971800" y="2286000"/>
            <a:ext cx="3886200" cy="5638800"/>
          </a:xfrm>
        </p:spPr>
        <p:txBody>
          <a:bodyPr/>
          <a:lstStyle/>
          <a:p>
            <a:pPr marL="236538" indent="-236538">
              <a:buFont typeface="Calibri" pitchFamily="34" charset="0"/>
              <a:buAutoNum type="arabicPeriod"/>
            </a:pPr>
            <a:r>
              <a:rPr lang="en-US" sz="1600" dirty="0" smtClean="0"/>
              <a:t>What is the desired end state of a robust risk management program?</a:t>
            </a:r>
          </a:p>
          <a:p>
            <a:pPr marL="236538" indent="-236538">
              <a:buFont typeface="+mj-lt"/>
              <a:buAutoNum type="arabicPeriod" startAt="2"/>
            </a:pPr>
            <a:r>
              <a:rPr lang="en-US" sz="1600" dirty="0" smtClean="0"/>
              <a:t>What would constitute a reasonable start-up kit to provide a new risk manager with a strong basis as a new project is started?</a:t>
            </a:r>
          </a:p>
          <a:p>
            <a:pPr marL="236538" indent="-236538">
              <a:buFont typeface="Calibri" pitchFamily="34" charset="0"/>
              <a:buAutoNum type="arabicPeriod" startAt="2"/>
            </a:pPr>
            <a:r>
              <a:rPr lang="en-US" sz="1600" dirty="0" smtClean="0"/>
              <a:t>What kinds of training would enable a risk management program to progress from startup to the desired end state.</a:t>
            </a:r>
          </a:p>
          <a:p>
            <a:pPr marL="742950" lvl="2" indent="-342900">
              <a:buFont typeface="+mj-lt"/>
              <a:buAutoNum type="alphaUcPeriod"/>
            </a:pPr>
            <a:r>
              <a:rPr lang="en-US" sz="1600" dirty="0" smtClean="0"/>
              <a:t>As part of planned workshops</a:t>
            </a:r>
          </a:p>
          <a:p>
            <a:pPr marL="742950" lvl="2" indent="-342900">
              <a:buFont typeface="+mj-lt"/>
              <a:buAutoNum type="alphaUcPeriod"/>
            </a:pPr>
            <a:r>
              <a:rPr lang="en-US" sz="1600" dirty="0" smtClean="0"/>
              <a:t>Ad hoc</a:t>
            </a:r>
          </a:p>
          <a:p>
            <a:pPr marL="742950" lvl="2" indent="-342900">
              <a:buFont typeface="+mj-lt"/>
              <a:buAutoNum type="alphaUcPeriod"/>
            </a:pPr>
            <a:r>
              <a:rPr lang="en-US" sz="1600" dirty="0" smtClean="0"/>
              <a:t>For risk team members</a:t>
            </a:r>
          </a:p>
          <a:p>
            <a:pPr marL="742950" lvl="2" indent="-342900">
              <a:buFont typeface="+mj-lt"/>
              <a:buAutoNum type="alphaUcPeriod"/>
            </a:pPr>
            <a:r>
              <a:rPr lang="en-US" sz="1600" dirty="0" smtClean="0"/>
              <a:t>For other project stakeholders</a:t>
            </a:r>
          </a:p>
          <a:p>
            <a:pPr marL="236538" indent="-236538">
              <a:buFont typeface="+mj-lt"/>
              <a:buAutoNum type="arabicPeriod" startAt="4"/>
            </a:pPr>
            <a:r>
              <a:rPr lang="en-US" sz="1600" dirty="0" smtClean="0"/>
              <a:t>What are the biggest challenges to developing an effective startup kit, implementing an effective training program, and achieving the desired end state?</a:t>
            </a:r>
          </a:p>
          <a:p>
            <a:pPr marL="609600" indent="-609600">
              <a:buNone/>
            </a:pPr>
            <a:endParaRPr lang="en-US" sz="1400" dirty="0" smtClean="0"/>
          </a:p>
        </p:txBody>
      </p:sp>
      <p:sp>
        <p:nvSpPr>
          <p:cNvPr id="4" name="Text Placeholder 3"/>
          <p:cNvSpPr>
            <a:spLocks noGrp="1"/>
          </p:cNvSpPr>
          <p:nvPr>
            <p:ph type="body" sz="half" idx="2"/>
          </p:nvPr>
        </p:nvSpPr>
        <p:spPr>
          <a:xfrm>
            <a:off x="152400" y="1828800"/>
            <a:ext cx="2819400" cy="6088062"/>
          </a:xfrm>
        </p:spPr>
        <p:txBody>
          <a:bodyPr rtlCol="0">
            <a:normAutofit/>
          </a:bodyPr>
          <a:lstStyle/>
          <a:p>
            <a:r>
              <a:rPr lang="en-US" sz="1800" b="1" dirty="0" err="1" smtClean="0">
                <a:latin typeface="Calibri" pitchFamily="34" charset="0"/>
              </a:rPr>
              <a:t>Sous</a:t>
            </a:r>
            <a:r>
              <a:rPr lang="en-US" sz="1800" b="1" dirty="0" smtClean="0">
                <a:latin typeface="Calibri" pitchFamily="34" charset="0"/>
              </a:rPr>
              <a:t> Chef: Phil Mongan</a:t>
            </a:r>
          </a:p>
          <a:p>
            <a:pPr marL="0" lvl="1"/>
            <a:r>
              <a:rPr lang="en-US" sz="1600" dirty="0" smtClean="0">
                <a:latin typeface="Calibri" pitchFamily="34" charset="0"/>
              </a:rPr>
              <a:t>Usually if we envision a desired end state, we can put plans in place that enable us to achieve that end state.</a:t>
            </a:r>
            <a:r>
              <a:rPr lang="en-US" sz="1600" dirty="0" smtClean="0"/>
              <a:t>  </a:t>
            </a:r>
          </a:p>
          <a:p>
            <a:pPr marL="0" lvl="1"/>
            <a:r>
              <a:rPr lang="en-US" sz="1600" dirty="0" smtClean="0"/>
              <a:t>With this session our goals are to:</a:t>
            </a:r>
          </a:p>
          <a:p>
            <a:pPr marL="342900" lvl="1" indent="-342900">
              <a:buAutoNum type="arabicPeriod"/>
            </a:pPr>
            <a:r>
              <a:rPr lang="en-US" sz="1600" dirty="0" smtClean="0"/>
              <a:t>Define a desired end state of a robust risk management program.</a:t>
            </a:r>
          </a:p>
          <a:p>
            <a:pPr marL="342900" lvl="1" indent="-342900">
              <a:buAutoNum type="arabicPeriod"/>
            </a:pPr>
            <a:r>
              <a:rPr lang="en-US" sz="1600" dirty="0" smtClean="0"/>
              <a:t>Define a logical startup kit for risk management programs to provide a strong start.</a:t>
            </a:r>
          </a:p>
          <a:p>
            <a:pPr marL="342900" lvl="1" indent="-342900">
              <a:buAutoNum type="arabicPeriod"/>
            </a:pPr>
            <a:r>
              <a:rPr lang="en-US" sz="1600" dirty="0" smtClean="0"/>
              <a:t>Define a training approach that will provide the path from inception of the risk program to the desired end state (ARM, CRM, P2.0, </a:t>
            </a:r>
            <a:r>
              <a:rPr lang="en-US" sz="1600" dirty="0" err="1" smtClean="0"/>
              <a:t>ThinkTank</a:t>
            </a:r>
            <a:r>
              <a:rPr lang="en-US" sz="1600" dirty="0" smtClean="0"/>
              <a:t>, Wiki, other?)</a:t>
            </a:r>
          </a:p>
        </p:txBody>
      </p:sp>
      <p:sp>
        <p:nvSpPr>
          <p:cNvPr id="5" name="Rectangle 4"/>
          <p:cNvSpPr/>
          <p:nvPr/>
        </p:nvSpPr>
        <p:spPr>
          <a:xfrm>
            <a:off x="4267200" y="381000"/>
            <a:ext cx="2590800"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Table </a:t>
            </a:r>
            <a:r>
              <a:rPr lang="en-US" sz="4800" b="1" dirty="0" smtClean="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rPr>
              <a:t>4</a:t>
            </a:r>
            <a:endParaRPr lang="en-US" sz="4800" b="1" dirty="0">
              <a:ln w="11430"/>
              <a:solidFill>
                <a:schemeClr val="tx2">
                  <a:lumMod val="75000"/>
                </a:schemeClr>
              </a:solidFill>
              <a:effectLst>
                <a:outerShdw blurRad="50800" dist="39000" dir="5460000" algn="tl">
                  <a:srgbClr val="000000">
                    <a:alpha val="38000"/>
                  </a:srgbClr>
                </a:outerShdw>
              </a:effectLst>
              <a:latin typeface="Lucida Calligraphy" pitchFamily="66" charset="0"/>
              <a:cs typeface="Estrangelo Edessa" pitchFamily="66"/>
            </a:endParaRPr>
          </a:p>
        </p:txBody>
      </p:sp>
      <p:sp>
        <p:nvSpPr>
          <p:cNvPr id="7" name="Title 1"/>
          <p:cNvSpPr>
            <a:spLocks/>
          </p:cNvSpPr>
          <p:nvPr/>
        </p:nvSpPr>
        <p:spPr bwMode="auto">
          <a:xfrm>
            <a:off x="304800" y="533400"/>
            <a:ext cx="3810000" cy="1066800"/>
          </a:xfrm>
          <a:prstGeom prst="rect">
            <a:avLst/>
          </a:prstGeom>
          <a:noFill/>
          <a:ln w="9525">
            <a:noFill/>
            <a:miter lim="800000"/>
            <a:headEnd/>
            <a:tailEnd/>
          </a:ln>
        </p:spPr>
        <p:txBody>
          <a:bodyPr anchor="ctr"/>
          <a:lstStyle/>
          <a:p>
            <a:pPr algn="ctr"/>
            <a:r>
              <a:rPr lang="en-US" sz="2800" b="1" dirty="0" smtClean="0">
                <a:solidFill>
                  <a:srgbClr val="0070C0"/>
                </a:solidFill>
                <a:effectLst>
                  <a:outerShdw blurRad="38100" dist="38100" dir="2700000" algn="tl">
                    <a:srgbClr val="C0C0C0"/>
                  </a:outerShdw>
                </a:effectLst>
                <a:latin typeface="Garamond" pitchFamily="18" charset="0"/>
              </a:rPr>
              <a:t>Project Startup / </a:t>
            </a:r>
          </a:p>
          <a:p>
            <a:pPr algn="ctr"/>
            <a:r>
              <a:rPr lang="en-US" sz="2800" b="1" dirty="0" smtClean="0">
                <a:solidFill>
                  <a:srgbClr val="0070C0"/>
                </a:solidFill>
                <a:effectLst>
                  <a:outerShdw blurRad="38100" dist="38100" dir="2700000" algn="tl">
                    <a:srgbClr val="C0C0C0"/>
                  </a:outerShdw>
                </a:effectLst>
                <a:latin typeface="Garamond" pitchFamily="18" charset="0"/>
              </a:rPr>
              <a:t>Re-Org Challenges</a:t>
            </a:r>
            <a:endParaRPr lang="en-US" sz="3600" b="1" dirty="0">
              <a:solidFill>
                <a:srgbClr val="0070C0"/>
              </a:solidFill>
              <a:effectLst>
                <a:outerShdw blurRad="38100" dist="38100" dir="2700000" algn="tl">
                  <a:srgbClr val="C0C0C0"/>
                </a:outerShdw>
              </a:effectLst>
              <a:latin typeface="Garamond" pitchFamily="18" charset="0"/>
            </a:endParaRPr>
          </a:p>
        </p:txBody>
      </p:sp>
      <p:sp>
        <p:nvSpPr>
          <p:cNvPr id="9" name="TextBox 8"/>
          <p:cNvSpPr txBox="1"/>
          <p:nvPr/>
        </p:nvSpPr>
        <p:spPr>
          <a:xfrm>
            <a:off x="2590800" y="1828800"/>
            <a:ext cx="4267200" cy="400110"/>
          </a:xfrm>
          <a:prstGeom prst="rect">
            <a:avLst/>
          </a:prstGeom>
          <a:noFill/>
        </p:spPr>
        <p:txBody>
          <a:bodyPr>
            <a:spAutoFit/>
          </a:bodyPr>
          <a:lstStyle/>
          <a:p>
            <a:pPr algn="ctr"/>
            <a:r>
              <a:rPr lang="en-US" sz="2000" b="1" u="sng" dirty="0">
                <a:solidFill>
                  <a:srgbClr val="558ED5"/>
                </a:solidFill>
                <a:latin typeface="Calibri" pitchFamily="34" charset="0"/>
              </a:rPr>
              <a:t>Discussion Threads</a:t>
            </a:r>
          </a:p>
        </p:txBody>
      </p:sp>
      <p:sp>
        <p:nvSpPr>
          <p:cNvPr id="12298" name="Text Box 10"/>
          <p:cNvSpPr txBox="1">
            <a:spLocks noChangeArrowheads="1"/>
          </p:cNvSpPr>
          <p:nvPr/>
        </p:nvSpPr>
        <p:spPr bwMode="auto">
          <a:xfrm>
            <a:off x="762000" y="152400"/>
            <a:ext cx="3124200" cy="336550"/>
          </a:xfrm>
          <a:prstGeom prst="rect">
            <a:avLst/>
          </a:prstGeom>
          <a:solidFill>
            <a:srgbClr val="E3CDC7"/>
          </a:solidFill>
          <a:ln w="9525">
            <a:noFill/>
            <a:miter lim="800000"/>
            <a:headEnd/>
            <a:tailEnd/>
          </a:ln>
          <a:effectLst/>
        </p:spPr>
        <p:txBody>
          <a:bodyPr>
            <a:spAutoFit/>
          </a:bodyPr>
          <a:lstStyle/>
          <a:p>
            <a:pPr>
              <a:spcBef>
                <a:spcPct val="50000"/>
              </a:spcBef>
            </a:pPr>
            <a:r>
              <a:rPr lang="en-US" sz="1600" i="1"/>
              <a:t>“conversation around the theme”</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4648</TotalTime>
  <Words>2017</Words>
  <Application>Microsoft Macintosh PowerPoint</Application>
  <PresentationFormat>On-screen Show (4:3)</PresentationFormat>
  <Paragraphs>337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Knowledge</vt:lpstr>
      <vt:lpstr>PowerPoint Presentation</vt:lpstr>
      <vt:lpstr>PowerPoint Presentation</vt:lpstr>
      <vt:lpstr>PowerPoint Presentation</vt:lpstr>
      <vt:lpstr>PowerPoint Presentation</vt:lpstr>
      <vt:lpstr>PowerPoint Presentation</vt:lpstr>
      <vt:lpstr>PowerPoint Presentation</vt:lpstr>
      <vt:lpstr>Enhancing Knowledge Capture and Transfer</vt:lpstr>
      <vt:lpstr>PowerPoint Presentation</vt:lpstr>
      <vt:lpstr>PowerPoint Presentation</vt:lpstr>
      <vt:lpstr>PowerPoint Presentation</vt:lpstr>
      <vt:lpstr>Risk Mgt Alignment with Other Functions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Cafe</dc:title>
  <dc:creator>Jeffrey Hawley</dc:creator>
  <cp:lastModifiedBy>David Lengyel</cp:lastModifiedBy>
  <cp:revision>299</cp:revision>
  <dcterms:created xsi:type="dcterms:W3CDTF">2008-05-06T20:57:24Z</dcterms:created>
  <dcterms:modified xsi:type="dcterms:W3CDTF">2017-09-16T14:26:32Z</dcterms:modified>
</cp:coreProperties>
</file>